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4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9" r:id="rId9"/>
    <p:sldId id="272" r:id="rId10"/>
    <p:sldId id="290" r:id="rId11"/>
    <p:sldId id="257" r:id="rId12"/>
    <p:sldId id="263" r:id="rId13"/>
    <p:sldId id="289" r:id="rId14"/>
    <p:sldId id="291" r:id="rId15"/>
    <p:sldId id="304" r:id="rId16"/>
    <p:sldId id="267" r:id="rId17"/>
    <p:sldId id="293" r:id="rId18"/>
    <p:sldId id="261" r:id="rId19"/>
    <p:sldId id="277" r:id="rId20"/>
    <p:sldId id="292" r:id="rId21"/>
    <p:sldId id="301" r:id="rId22"/>
    <p:sldId id="294" r:id="rId23"/>
    <p:sldId id="299" r:id="rId24"/>
    <p:sldId id="303" r:id="rId25"/>
    <p:sldId id="302" r:id="rId26"/>
    <p:sldId id="295" r:id="rId27"/>
    <p:sldId id="296" r:id="rId28"/>
    <p:sldId id="305" r:id="rId29"/>
    <p:sldId id="306" r:id="rId30"/>
    <p:sldId id="297" r:id="rId31"/>
    <p:sldId id="300" r:id="rId32"/>
    <p:sldId id="275" r:id="rId33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BD805"/>
    <a:srgbClr val="FF9999"/>
    <a:srgbClr val="FF7C80"/>
    <a:srgbClr val="FF9900"/>
    <a:srgbClr val="FFFF66"/>
    <a:srgbClr val="CCFF33"/>
    <a:srgbClr val="FFB13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75429" autoAdjust="0"/>
  </p:normalViewPr>
  <p:slideViewPr>
    <p:cSldViewPr>
      <p:cViewPr varScale="1">
        <p:scale>
          <a:sx n="83" d="100"/>
          <a:sy n="83" d="100"/>
        </p:scale>
        <p:origin x="-23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Численность населения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2198173837558539"/>
          <c:y val="7.9143886455849535E-2"/>
          <c:w val="0.75284055067327738"/>
          <c:h val="0.819453148115834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28333198382854E-2"/>
                  <c:y val="-1.73086206740261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108657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84298362983823E-2"/>
                  <c:y val="-1.72679253667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842983629838345E-2"/>
                  <c:y val="-3.1842631439574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108657</c:v>
                </c:pt>
                <c:pt idx="1">
                  <c:v>88645</c:v>
                </c:pt>
                <c:pt idx="2">
                  <c:v>20012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700187738085599E-3"/>
                  <c:y val="-5.3928418304556351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111780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76930246921717E-2"/>
                  <c:y val="-5.384702768997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347922694579828E-2"/>
                  <c:y val="-5.1316396756487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111780</c:v>
                </c:pt>
                <c:pt idx="1">
                  <c:v>90221</c:v>
                </c:pt>
                <c:pt idx="2">
                  <c:v>21559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Лист1!$D$2:$D$4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219695928324349E-2"/>
                  <c:y val="-1.9595658370031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605834756590132E-2"/>
                  <c:y val="-3.184263143957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19455809257886E-2"/>
                  <c:y val="-3.9190931002553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Лист1!$E$2:$E$4</c:f>
              <c:numCache>
                <c:formatCode>0</c:formatCode>
                <c:ptCount val="3"/>
                <c:pt idx="0">
                  <c:v>117272</c:v>
                </c:pt>
                <c:pt idx="1">
                  <c:v>93193</c:v>
                </c:pt>
                <c:pt idx="2">
                  <c:v>24079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29280"/>
        <c:axId val="20130816"/>
        <c:axId val="0"/>
      </c:bar3DChart>
      <c:catAx>
        <c:axId val="20129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130816"/>
        <c:crosses val="autoZero"/>
        <c:auto val="1"/>
        <c:lblAlgn val="ctr"/>
        <c:lblOffset val="100"/>
        <c:tickLblSkip val="1"/>
        <c:noMultiLvlLbl val="0"/>
      </c:catAx>
      <c:valAx>
        <c:axId val="2013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12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Дети (кол-во посещений)</a:t>
            </a:r>
            <a:endParaRPr lang="ru-RU" sz="18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посещений 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приеме</c:v>
                </c:pt>
                <c:pt idx="1">
                  <c:v>На дому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dirty="0"/>
              <a:t>Структура </a:t>
            </a:r>
            <a:r>
              <a:rPr lang="ru-RU" dirty="0" smtClean="0"/>
              <a:t>функциональных </a:t>
            </a:r>
            <a:endParaRPr lang="ru-RU" dirty="0" smtClean="0"/>
          </a:p>
          <a:p>
            <a:pPr>
              <a:defRPr sz="2000"/>
            </a:pPr>
            <a:r>
              <a:rPr lang="ru-RU" dirty="0" smtClean="0"/>
              <a:t>расстройств</a:t>
            </a:r>
            <a:endParaRPr lang="ru-RU" dirty="0"/>
          </a:p>
        </c:rich>
      </c:tx>
      <c:layout>
        <c:manualLayout>
          <c:xMode val="edge"/>
          <c:yMode val="edge"/>
          <c:x val="5.2228055741554251E-2"/>
          <c:y val="4.6766703446207245E-2"/>
        </c:manualLayout>
      </c:layout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2238780275665E-2"/>
          <c:y val="0.17006073980438999"/>
          <c:w val="0.655220115682842"/>
          <c:h val="0.77041800126407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нарушений здоровья</c:v>
                </c:pt>
              </c:strCache>
            </c:strRef>
          </c:tx>
          <c:dPt>
            <c:idx val="0"/>
            <c:bubble3D val="0"/>
            <c:explosion val="6"/>
          </c:dPt>
          <c:dPt>
            <c:idx val="2"/>
            <c:bubble3D val="0"/>
            <c:explosion val="5"/>
          </c:dPt>
          <c:dPt>
            <c:idx val="3"/>
            <c:bubble3D val="0"/>
            <c:explosion val="4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Расстройства питания</c:v>
                </c:pt>
                <c:pt idx="1">
                  <c:v>Риск патологии сердечно-сосудистой системы</c:v>
                </c:pt>
                <c:pt idx="2">
                  <c:v>Отклонения по стоматологическому профилю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0.502</c:v>
                </c:pt>
                <c:pt idx="1">
                  <c:v>1.7000000000000001E-2</c:v>
                </c:pt>
                <c:pt idx="2">
                  <c:v>0.23300000000000001</c:v>
                </c:pt>
                <c:pt idx="3">
                  <c:v>0.248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03647042220529"/>
          <c:y val="0.1921228080238814"/>
          <c:w val="0.30319679194804183"/>
          <c:h val="0.79512268135114395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/>
            </a:pPr>
            <a:r>
              <a:rPr lang="ru-RU" sz="1900" dirty="0"/>
              <a:t>Результаты диспансеризации определенных групп взрослого населения</a:t>
            </a:r>
          </a:p>
        </c:rich>
      </c:tx>
      <c:layout>
        <c:manualLayout>
          <c:xMode val="edge"/>
          <c:yMode val="edge"/>
          <c:x val="0.10014112101381155"/>
          <c:y val="2.21275934845880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9374502856317E-2"/>
          <c:y val="0.28907832366006841"/>
          <c:w val="0.62501666561211944"/>
          <c:h val="0.67029675196850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диспансеризации определенных групп взрослого населения</c:v>
                </c:pt>
              </c:strCache>
            </c:strRef>
          </c:tx>
          <c:explosion val="26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66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I группа здоровья</c:v>
                </c:pt>
                <c:pt idx="1">
                  <c:v>II группа здоровья</c:v>
                </c:pt>
                <c:pt idx="2">
                  <c:v>III группа здоровья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0.53300000000000003</c:v>
                </c:pt>
                <c:pt idx="1">
                  <c:v>0.14199999999999999</c:v>
                </c:pt>
                <c:pt idx="2">
                  <c:v>0.44700000000000001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sz="1800" dirty="0"/>
              <a:t>Исполнение плана финансово-хозяйственной деятельности по расходам за счет всех источников  в </a:t>
            </a:r>
            <a:r>
              <a:rPr lang="ru-RU" sz="1800" dirty="0" smtClean="0"/>
              <a:t>2016 </a:t>
            </a:r>
            <a:r>
              <a:rPr lang="ru-RU" sz="1800" dirty="0"/>
              <a:t>году (тыс. руб.)</a:t>
            </a:r>
          </a:p>
        </c:rich>
      </c:tx>
      <c:layout>
        <c:manualLayout>
          <c:xMode val="edge"/>
          <c:yMode val="edge"/>
          <c:x val="0.14981537690780689"/>
          <c:y val="2.516718258840509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57001640516552"/>
          <c:y val="0.1912444957109275"/>
          <c:w val="0.53039745034099706"/>
          <c:h val="0.483014215990243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плана финансово-хозяйственной деятельности по расходам за счет всех источников  в 2015 году (тыс. руб.)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6110914300926733E-4"/>
                  <c:y val="-1.53904587643805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911477341092019E-2"/>
                  <c:y val="-2.12520673337731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Субсидия на выполнение государственного задания </c:v>
                </c:pt>
                <c:pt idx="1">
                  <c:v>Расходы за счет средств ОМС </c:v>
                </c:pt>
                <c:pt idx="2">
                  <c:v>Субсидии на иные цели  </c:v>
                </c:pt>
                <c:pt idx="3">
                  <c:v>Родовые сертификаты</c:v>
                </c:pt>
                <c:pt idx="4">
                  <c:v>Расходы за счет средств от приносящей доход деятельности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61637.87</c:v>
                </c:pt>
                <c:pt idx="1">
                  <c:v>726513.54</c:v>
                </c:pt>
                <c:pt idx="2">
                  <c:v>5056.8599999999997</c:v>
                </c:pt>
                <c:pt idx="3">
                  <c:v>6700.74</c:v>
                </c:pt>
                <c:pt idx="4">
                  <c:v>92168.61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Субсидия на выполнение государственного задания </c:v>
                </c:pt>
                <c:pt idx="1">
                  <c:v>Расходы за счет средств ОМС </c:v>
                </c:pt>
                <c:pt idx="2">
                  <c:v>Субсидии на иные цели  </c:v>
                </c:pt>
                <c:pt idx="3">
                  <c:v>Родовые сертификаты</c:v>
                </c:pt>
                <c:pt idx="4">
                  <c:v>Расходы за счет средств от приносящей доход деятельности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7.7554275939989885E-3"/>
          <c:y val="0.67837711305663195"/>
          <c:w val="0.98175359970485443"/>
          <c:h val="0.2383495678725390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Возрастной состав населения в </a:t>
            </a:r>
            <a:r>
              <a:rPr lang="ru-RU" dirty="0" smtClean="0"/>
              <a:t>2016году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68613806995055"/>
          <c:y val="0.14544402768076656"/>
          <c:w val="0.62478422755295127"/>
          <c:h val="0.620479682514284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населения в 2015 году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chemeClr val="accent5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Трудоспособное население</c:v>
                </c:pt>
                <c:pt idx="1">
                  <c:v>Население старше трудоспособного возраста</c:v>
                </c:pt>
                <c:pt idx="2">
                  <c:v>Дети (0-14 лет)</c:v>
                </c:pt>
                <c:pt idx="3">
                  <c:v>Подростки (15-17 лет)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0.61599999999999999</c:v>
                </c:pt>
                <c:pt idx="1">
                  <c:v>0.17899999999999999</c:v>
                </c:pt>
                <c:pt idx="2">
                  <c:v>0.183</c:v>
                </c:pt>
                <c:pt idx="3">
                  <c:v>2.1999999999999999E-2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3009216871146928E-2"/>
          <c:y val="0.73011564960629927"/>
          <c:w val="0.84830861258621737"/>
          <c:h val="0.269884350393700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dirty="0" smtClean="0"/>
              <a:t>на 1000 родившихся</a:t>
            </a:r>
            <a:endParaRPr lang="ru-RU" sz="18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2010376609900504E-2"/>
          <c:y val="0.11733083169291339"/>
          <c:w val="0.87917560886284563"/>
          <c:h val="0.621019726049868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Мертворождаемость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781785997680525E-2"/>
                  <c:y val="-1.8098958333333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34499175975096E-2"/>
                  <c:y val="-3.3723958333333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2.84</c:v>
                </c:pt>
                <c:pt idx="1">
                  <c:v>1.57</c:v>
                </c:pt>
                <c:pt idx="2">
                  <c:v>1.43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Ранняя неонатальная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0.6</c:v>
                </c:pt>
                <c:pt idx="1">
                  <c:v>1.05</c:v>
                </c:pt>
                <c:pt idx="2">
                  <c:v>0.96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Перинатальная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8.081010803882073E-2"/>
                  <c:y val="-2.6171875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848867728743239E-2"/>
                  <c:y val="3.372395833333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3.41</c:v>
                </c:pt>
                <c:pt idx="1">
                  <c:v>2.63</c:v>
                </c:pt>
                <c:pt idx="2">
                  <c:v>2.39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Младенческая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5848867728743183E-2"/>
                  <c:y val="-5.4817708333333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848989806506748E-2"/>
                  <c:y val="-5.2213541666666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3.42</c:v>
                </c:pt>
                <c:pt idx="1">
                  <c:v>4.74</c:v>
                </c:pt>
                <c:pt idx="2">
                  <c:v>3.84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40576"/>
        <c:axId val="24042112"/>
      </c:lineChart>
      <c:catAx>
        <c:axId val="2404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42112"/>
        <c:crosses val="autoZero"/>
        <c:auto val="1"/>
        <c:lblAlgn val="ctr"/>
        <c:lblOffset val="100"/>
        <c:noMultiLvlLbl val="0"/>
      </c:catAx>
      <c:valAx>
        <c:axId val="24042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04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071415491668106E-4"/>
          <c:y val="0.84489501573699322"/>
          <c:w val="0.94873649514740888"/>
          <c:h val="0.1359270157954935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indent="0" algn="l">
              <a:buFontTx/>
              <a:buNone/>
              <a:defRPr/>
            </a:pPr>
            <a:r>
              <a:rPr lang="ru-RU" sz="1600" b="0" baseline="0" dirty="0" smtClean="0">
                <a:latin typeface="Times New Roman" pitchFamily="18" charset="0"/>
                <a:cs typeface="Times New Roman" pitchFamily="18" charset="0"/>
              </a:rPr>
              <a:t>* - на 1000 населения</a:t>
            </a:r>
          </a:p>
          <a:p>
            <a:pPr marL="0" indent="0" algn="l">
              <a:buFontTx/>
              <a:buNone/>
              <a:defRPr/>
            </a:pPr>
            <a:r>
              <a:rPr lang="ru-RU" sz="16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3.5779701488713823E-2"/>
          <c:y val="0.90324643654615433"/>
        </c:manualLayout>
      </c:layout>
      <c:overlay val="0"/>
      <c:spPr>
        <a:noFill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73766142019722"/>
          <c:y val="4.6355628724861785E-2"/>
          <c:w val="0.74873046244765062"/>
          <c:h val="0.7047174373495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4411019802716721E-2"/>
                  <c:y val="-3.0982067744327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26196220157674E-2"/>
                  <c:y val="-2.6215595783661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026196220157729E-2"/>
                  <c:y val="-2.3832359803328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 *</c:v>
                </c:pt>
                <c:pt idx="1">
                  <c:v>общая смертность *</c:v>
                </c:pt>
                <c:pt idx="2">
                  <c:v>Естественный прирост *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5.2</c:v>
                </c:pt>
                <c:pt idx="2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675518573559732E-17"/>
                  <c:y val="-3.336530372466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565490550394037E-3"/>
                  <c:y val="-2.3832359803328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282745275197019E-3"/>
                  <c:y val="-4.0515011665658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 *</c:v>
                </c:pt>
                <c:pt idx="1">
                  <c:v>общая смертность *</c:v>
                </c:pt>
                <c:pt idx="2">
                  <c:v>Естественный прирост *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17.2</c:v>
                </c:pt>
                <c:pt idx="1">
                  <c:v>5.25</c:v>
                </c:pt>
                <c:pt idx="2">
                  <c:v>11.9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565490550394037E-2"/>
                  <c:y val="-2.859883176399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462058956397764E-2"/>
                  <c:y val="-2.621559578366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975157066476575E-2"/>
                  <c:y val="-3.336530372466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 *</c:v>
                </c:pt>
                <c:pt idx="1">
                  <c:v>общая смертность *</c:v>
                </c:pt>
                <c:pt idx="2">
                  <c:v>Естественный прирост *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18.2</c:v>
                </c:pt>
                <c:pt idx="1">
                  <c:v>4.8</c:v>
                </c:pt>
                <c:pt idx="2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72736"/>
        <c:axId val="24374272"/>
        <c:axId val="0"/>
      </c:bar3DChart>
      <c:catAx>
        <c:axId val="2437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74272"/>
        <c:crosses val="autoZero"/>
        <c:auto val="1"/>
        <c:lblAlgn val="ctr"/>
        <c:lblOffset val="100"/>
        <c:tickLblSkip val="1"/>
        <c:noMultiLvlLbl val="0"/>
      </c:catAx>
      <c:valAx>
        <c:axId val="24374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4372736"/>
        <c:crossesAt val="1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03033939617055"/>
          <c:y val="0"/>
          <c:w val="0.78593663485192511"/>
          <c:h val="0.8910138247945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6517506449422565E-3"/>
                  <c:y val="-0.137928841319386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0466577282127E-2"/>
                  <c:y val="-0.122782173784096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91169467487256E-2"/>
                  <c:y val="7.46441742283765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030840446374004E-2"/>
                  <c:y val="-1.98245367281463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122238639664453E-2"/>
                  <c:y val="-6.22399795019908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445241404060193E-2"/>
                  <c:y val="-7.45589617476276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Болезни  системы кровообращения</c:v>
                </c:pt>
                <c:pt idx="1">
                  <c:v>Новообразования </c:v>
                </c:pt>
                <c:pt idx="2">
                  <c:v>Внешние причины </c:v>
                </c:pt>
                <c:pt idx="3">
                  <c:v>Инфекционные и паразитарные заболевания </c:v>
                </c:pt>
                <c:pt idx="4">
                  <c:v>болезни органов пищеварения</c:v>
                </c:pt>
                <c:pt idx="5">
                  <c:v>другие симптомы и признаки </c:v>
                </c:pt>
                <c:pt idx="6">
                  <c:v>болезни мочеполовой системы </c:v>
                </c:pt>
                <c:pt idx="7">
                  <c:v>болезни органов дыхания 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.0">
                  <c:v>55</c:v>
                </c:pt>
                <c:pt idx="1">
                  <c:v>20.7</c:v>
                </c:pt>
                <c:pt idx="2">
                  <c:v>7.8</c:v>
                </c:pt>
                <c:pt idx="3">
                  <c:v>3.7</c:v>
                </c:pt>
                <c:pt idx="4">
                  <c:v>3.1</c:v>
                </c:pt>
                <c:pt idx="5">
                  <c:v>2.6</c:v>
                </c:pt>
                <c:pt idx="6" formatCode="0.0">
                  <c:v>2</c:v>
                </c:pt>
                <c:pt idx="7">
                  <c:v>1.7</c:v>
                </c:pt>
                <c:pt idx="8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4137554933525176"/>
          <c:w val="1"/>
          <c:h val="0.35862445066474818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2000" dirty="0"/>
              <a:t>Структура заболеваемости</a:t>
            </a:r>
          </a:p>
        </c:rich>
      </c:tx>
      <c:layout>
        <c:manualLayout>
          <c:xMode val="edge"/>
          <c:yMode val="edge"/>
          <c:x val="0.16406449269283005"/>
          <c:y val="7.949038526235739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65623261222793"/>
          <c:y val="1.4686883167771813E-2"/>
          <c:w val="0.72759366653473179"/>
          <c:h val="0.8732388866275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2.919495391592896E-2"/>
                  <c:y val="3.90819690943501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39596181358771E-2"/>
                  <c:y val="-7.56100338020272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664078609107603E-2"/>
                  <c:y val="-1.39604076086388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102721386495298E-3"/>
                  <c:y val="-1.40494625474673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Болезни органов дыхания</c:v>
                </c:pt>
                <c:pt idx="1">
                  <c:v>Болезни системы кровообращения</c:v>
                </c:pt>
                <c:pt idx="2">
                  <c:v>Болезни мочеполовой системы</c:v>
                </c:pt>
                <c:pt idx="3">
                  <c:v>Болезни костно-мышечной системы</c:v>
                </c:pt>
                <c:pt idx="4">
                  <c:v>Болезни эндокринной системы</c:v>
                </c:pt>
                <c:pt idx="5">
                  <c:v>Болезни органов пищеварения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</c:v>
                </c:pt>
                <c:pt idx="1">
                  <c:v>10.9</c:v>
                </c:pt>
                <c:pt idx="2">
                  <c:v>10.4</c:v>
                </c:pt>
                <c:pt idx="3">
                  <c:v>8.6</c:v>
                </c:pt>
                <c:pt idx="4">
                  <c:v>6.9</c:v>
                </c:pt>
                <c:pt idx="5">
                  <c:v>6.3</c:v>
                </c:pt>
                <c:pt idx="6">
                  <c:v>25.9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72807159186695647"/>
          <c:w val="1"/>
          <c:h val="0.2719284081330435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346209508265706E-2"/>
          <c:y val="0"/>
          <c:w val="0.87362320134138338"/>
          <c:h val="0.685835453619907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477402408624636E-3"/>
                  <c:y val="8.9630296087319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580518064684766E-3"/>
                  <c:y val="-0.11565199495138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49.8</c:v>
                </c:pt>
                <c:pt idx="1">
                  <c:v>49.9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Болезни мочеполовой системы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19350602156159E-3"/>
                  <c:y val="8.3847696339750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1565199495138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8.5</c:v>
                </c:pt>
                <c:pt idx="1">
                  <c:v>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Болезни кожи и подкожной клетчатки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2.891299873784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156542715654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6.2</c:v>
                </c:pt>
                <c:pt idx="1">
                  <c:v>6.7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инфекционные и паразитарные болезни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9630296087319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19350602156159E-3"/>
                  <c:y val="-0.11565199495138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5.7</c:v>
                </c:pt>
                <c:pt idx="1">
                  <c:v>4.7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Болезни органов пишеварения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8414176651494162E-3"/>
                  <c:y val="-8.673899621353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3.6</c:v>
                </c:pt>
                <c:pt idx="1">
                  <c:v>4.4000000000000004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Болезни глаза и придаточного аппарата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3.238701204312318E-3"/>
                  <c:y val="8.3847696339750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192991440196723E-3"/>
                  <c:y val="-0.1228804722972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228666330895808E-2"/>
                      <c:h val="5.233252771549973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3.6</c:v>
                </c:pt>
                <c:pt idx="1">
                  <c:v>3.1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болезни эндокринной системы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012851667610876E-4"/>
                  <c:y val="8.673899621353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27482901575103E-4"/>
                  <c:y val="-8.673899621353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3.4</c:v>
                </c:pt>
                <c:pt idx="1">
                  <c:v>2.7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болезни системы кровобращения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4252128427120508E-3"/>
                  <c:y val="8.9630296087319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8712348510007728E-3"/>
                  <c:y val="-0.12143459469894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3.2</c:v>
                </c:pt>
                <c:pt idx="1">
                  <c:v>3.9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болезни костно-мышечной системы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134144850476169E-3"/>
                  <c:y val="8.673899621353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73134132119533E-3"/>
                  <c:y val="-8.673899621353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2.4</c:v>
                </c:pt>
                <c:pt idx="1">
                  <c:v>4.3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2014</c:v>
                </c:pt>
              </c:numCache>
            </c:num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13.6</c:v>
                </c:pt>
                <c:pt idx="1">
                  <c:v>13.4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263808"/>
        <c:axId val="98265344"/>
        <c:axId val="0"/>
      </c:bar3DChart>
      <c:catAx>
        <c:axId val="98263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8265344"/>
        <c:crosses val="autoZero"/>
        <c:auto val="1"/>
        <c:lblAlgn val="ctr"/>
        <c:lblOffset val="100"/>
        <c:noMultiLvlLbl val="0"/>
      </c:catAx>
      <c:valAx>
        <c:axId val="9826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8263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31175049249935"/>
          <c:y val="0.76665115533611017"/>
          <c:w val="0.77185390142362598"/>
          <c:h val="0.21600104542118273"/>
        </c:manualLayout>
      </c:layout>
      <c:overlay val="0"/>
      <c:txPr>
        <a:bodyPr/>
        <a:lstStyle/>
        <a:p>
          <a:pPr>
            <a:defRPr sz="1300" b="0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Количество вызовов неотложной помощи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741442869984144"/>
          <c:y val="7.8971324910830799E-3"/>
        </c:manualLayout>
      </c:layout>
      <c:overlay val="0"/>
    </c:title>
    <c:autoTitleDeleted val="0"/>
    <c:view3D>
      <c:rotX val="15"/>
      <c:rotY val="20"/>
      <c:depthPercent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90188968902445"/>
          <c:y val="0.16349128646199804"/>
          <c:w val="0.76582425185080449"/>
          <c:h val="0.731395971435272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Взрослые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447000838290723E-2"/>
                  <c:y val="-5.634019059610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Всего вызовов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3959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408146569573072E-2"/>
                  <c:y val="-6.6138484612820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Всего вызовов</c:v>
                </c:pt>
              </c:strCache>
            </c:strRef>
          </c:cat>
          <c:val>
            <c:numRef>
              <c:f>Лист1!$C$3</c:f>
              <c:numCache>
                <c:formatCode>General</c:formatCode>
                <c:ptCount val="1"/>
                <c:pt idx="0">
                  <c:v>4510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7465344"/>
        <c:axId val="107475328"/>
        <c:axId val="106198784"/>
      </c:bar3DChart>
      <c:catAx>
        <c:axId val="10746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7475328"/>
        <c:crosses val="autoZero"/>
        <c:auto val="1"/>
        <c:lblAlgn val="ctr"/>
        <c:lblOffset val="100"/>
        <c:noMultiLvlLbl val="0"/>
      </c:catAx>
      <c:valAx>
        <c:axId val="10747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7465344"/>
        <c:crosses val="autoZero"/>
        <c:crossBetween val="between"/>
      </c:valAx>
      <c:serAx>
        <c:axId val="10619878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7475328"/>
        <c:crosses val="autoZero"/>
      </c:ser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Взрослые (кол-во</a:t>
            </a:r>
            <a:r>
              <a:rPr lang="ru-RU" sz="1800" baseline="0" dirty="0" smtClean="0"/>
              <a:t> посещений) </a:t>
            </a:r>
            <a:r>
              <a:rPr lang="ru-RU" sz="1800" dirty="0" smtClean="0"/>
              <a:t>  </a:t>
            </a:r>
            <a:endParaRPr lang="ru-RU" sz="18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049563527739914E-2"/>
          <c:y val="0.16518489815494755"/>
          <c:w val="0.91896986746324061"/>
          <c:h val="0.67876739982820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посещений 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приеме</c:v>
                </c:pt>
                <c:pt idx="1">
                  <c:v>На дому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223</c:v>
                </c:pt>
                <c:pt idx="1">
                  <c:v>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2D1AB-B310-4C4F-A204-56DE894EA4F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5114E-8D73-43C9-A0F4-9332B7289FE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Региональная льгота</a:t>
          </a:r>
        </a:p>
      </dgm:t>
    </dgm:pt>
    <dgm:pt modelId="{CDB6CA9C-A4DB-46D7-B425-CA2F40B43CBB}" type="parTrans" cxnId="{3DD00F32-C772-4451-A221-16B109DC4C93}">
      <dgm:prSet/>
      <dgm:spPr/>
      <dgm:t>
        <a:bodyPr/>
        <a:lstStyle/>
        <a:p>
          <a:endParaRPr lang="ru-RU"/>
        </a:p>
      </dgm:t>
    </dgm:pt>
    <dgm:pt modelId="{C6D84F74-5706-4EBF-A736-121848FDFC1F}" type="sibTrans" cxnId="{3DD00F32-C772-4451-A221-16B109DC4C93}">
      <dgm:prSet/>
      <dgm:spPr/>
      <dgm:t>
        <a:bodyPr/>
        <a:lstStyle/>
        <a:p>
          <a:endParaRPr lang="ru-RU"/>
        </a:p>
      </dgm:t>
    </dgm:pt>
    <dgm:pt modelId="{96C2C3FE-9A9C-4FF3-B73C-4439179AE1E2}">
      <dgm:prSet phldrT="[Текст]"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региональный регистр – 13 671 чел.,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требовалось лечение у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7 013 чел.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9AA43BF8-6236-4936-B26A-2F8C348A3DB3}" type="parTrans" cxnId="{453E7DAD-255C-4558-8B3B-59D5C69A72CE}">
      <dgm:prSet/>
      <dgm:spPr/>
      <dgm:t>
        <a:bodyPr/>
        <a:lstStyle/>
        <a:p>
          <a:endParaRPr lang="ru-RU"/>
        </a:p>
      </dgm:t>
    </dgm:pt>
    <dgm:pt modelId="{F3F82892-F9DD-42C3-970E-1F2BC6BB6195}" type="sibTrans" cxnId="{453E7DAD-255C-4558-8B3B-59D5C69A72CE}">
      <dgm:prSet/>
      <dgm:spPr/>
      <dgm:t>
        <a:bodyPr/>
        <a:lstStyle/>
        <a:p>
          <a:endParaRPr lang="ru-RU"/>
        </a:p>
      </dgm:t>
    </dgm:pt>
    <dgm:pt modelId="{82FF47F3-83C1-48EF-8822-6C669A6B59E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Федеральная льгота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DFFFA98A-242E-465E-A927-79E23CC770CD}" type="parTrans" cxnId="{E9C2BA21-D698-4659-B145-8F59F19CBA05}">
      <dgm:prSet/>
      <dgm:spPr/>
      <dgm:t>
        <a:bodyPr/>
        <a:lstStyle/>
        <a:p>
          <a:endParaRPr lang="ru-RU"/>
        </a:p>
      </dgm:t>
    </dgm:pt>
    <dgm:pt modelId="{9A124C0E-0B01-4D1F-A4F6-FAADC171908D}" type="sibTrans" cxnId="{E9C2BA21-D698-4659-B145-8F59F19CBA05}">
      <dgm:prSet/>
      <dgm:spPr/>
      <dgm:t>
        <a:bodyPr/>
        <a:lstStyle/>
        <a:p>
          <a:endParaRPr lang="ru-RU"/>
        </a:p>
      </dgm:t>
    </dgm:pt>
    <dgm:pt modelId="{6BFE6ACF-BE5C-4EBE-AECE-4238F54CF3F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федеральный регистр -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2 320 чел.,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требовалось лечение 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1 469 чел.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48C71B92-ADE2-4ED0-B746-752F71576336}" type="parTrans" cxnId="{2C9D05D1-0970-4426-87EB-5C12ACCD7C90}">
      <dgm:prSet/>
      <dgm:spPr/>
      <dgm:t>
        <a:bodyPr/>
        <a:lstStyle/>
        <a:p>
          <a:endParaRPr lang="ru-RU"/>
        </a:p>
      </dgm:t>
    </dgm:pt>
    <dgm:pt modelId="{A440834E-60E9-4C1E-854F-5DEDA2DD0251}" type="sibTrans" cxnId="{2C9D05D1-0970-4426-87EB-5C12ACCD7C90}">
      <dgm:prSet/>
      <dgm:spPr/>
      <dgm:t>
        <a:bodyPr/>
        <a:lstStyle/>
        <a:p>
          <a:endParaRPr lang="ru-RU"/>
        </a:p>
      </dgm:t>
    </dgm:pt>
    <dgm:pt modelId="{E37B8C37-1663-4187-87DE-1240EDE35E6F}">
      <dgm:prSet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</a:t>
          </a:r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</a:rPr>
            <a:t>израсхо-дованных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в 2016 г.  </a:t>
          </a:r>
          <a:endParaRPr lang="ru-RU" sz="1200" b="1" dirty="0" smtClean="0">
            <a:solidFill>
              <a:schemeClr val="accent1">
                <a:lumMod val="50000"/>
              </a:schemeClr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64 774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426,9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CC63565D-DB3A-4D36-94C7-84AC064D3FCB}" type="parTrans" cxnId="{F84A5890-4520-41C2-8B30-E070220F9A72}">
      <dgm:prSet/>
      <dgm:spPr/>
      <dgm:t>
        <a:bodyPr/>
        <a:lstStyle/>
        <a:p>
          <a:endParaRPr lang="ru-RU"/>
        </a:p>
      </dgm:t>
    </dgm:pt>
    <dgm:pt modelId="{66876FEE-D002-47AE-8005-9EF026CEA910}" type="sibTrans" cxnId="{F84A5890-4520-41C2-8B30-E070220F9A72}">
      <dgm:prSet/>
      <dgm:spPr/>
      <dgm:t>
        <a:bodyPr/>
        <a:lstStyle/>
        <a:p>
          <a:endParaRPr lang="ru-RU"/>
        </a:p>
      </dgm:t>
    </dgm:pt>
    <dgm:pt modelId="{8F0495AA-8ED4-49D2-B182-48EDFF1F663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федерального льготника выписано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13,8 рецепта.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одного рецепта 356,2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F422C52C-BECC-431A-89D1-6B74F42820A9}" type="parTrans" cxnId="{CA85254A-87A7-471C-A44E-9CC4DE369637}">
      <dgm:prSet/>
      <dgm:spPr/>
      <dgm:t>
        <a:bodyPr/>
        <a:lstStyle/>
        <a:p>
          <a:endParaRPr lang="ru-RU"/>
        </a:p>
      </dgm:t>
    </dgm:pt>
    <dgm:pt modelId="{5B5F2F13-53C9-4F06-9E47-7E86A665A977}" type="sibTrans" cxnId="{CA85254A-87A7-471C-A44E-9CC4DE369637}">
      <dgm:prSet/>
      <dgm:spPr/>
      <dgm:t>
        <a:bodyPr/>
        <a:lstStyle/>
        <a:p>
          <a:endParaRPr lang="ru-RU"/>
        </a:p>
      </dgm:t>
    </dgm:pt>
    <dgm:pt modelId="{00A9FE03-F26C-4484-9074-16DE7B9D438F}">
      <dgm:prSet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регионального льготника выписано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9,3 рецепта.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одного рецепта 991,3 руб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ru-RU" sz="12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ACC1970-9390-431D-A65A-EB6C910C90F3}" type="parTrans" cxnId="{9887A4CE-0AD6-4E57-8119-9AB5C455DAEF}">
      <dgm:prSet/>
      <dgm:spPr/>
      <dgm:t>
        <a:bodyPr/>
        <a:lstStyle/>
        <a:p>
          <a:endParaRPr lang="ru-RU"/>
        </a:p>
      </dgm:t>
    </dgm:pt>
    <dgm:pt modelId="{E2973EF1-035A-4F38-A841-3466CA57B8A4}" type="sibTrans" cxnId="{9887A4CE-0AD6-4E57-8119-9AB5C455DAEF}">
      <dgm:prSet/>
      <dgm:spPr/>
      <dgm:t>
        <a:bodyPr/>
        <a:lstStyle/>
        <a:p>
          <a:endParaRPr lang="ru-RU"/>
        </a:p>
      </dgm:t>
    </dgm:pt>
    <dgm:pt modelId="{F2A7CB5B-7A8C-4029-92F2-0A882E17B36C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</a:t>
          </a:r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</a:rPr>
            <a:t>израсхо-дованных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в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2016 г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. </a:t>
          </a:r>
          <a:endParaRPr lang="ru-RU" sz="1200" b="1" dirty="0" smtClean="0">
            <a:solidFill>
              <a:schemeClr val="accent1">
                <a:lumMod val="50000"/>
              </a:schemeClr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27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553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508,6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руб.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dgm:t>
    </dgm:pt>
    <dgm:pt modelId="{B7B3CCA6-6614-4625-862F-DC61357FF8A0}" type="parTrans" cxnId="{3EC73C97-E0A1-4986-A277-1D4CC5AE13B9}">
      <dgm:prSet/>
      <dgm:spPr/>
      <dgm:t>
        <a:bodyPr/>
        <a:lstStyle/>
        <a:p>
          <a:endParaRPr lang="ru-RU"/>
        </a:p>
      </dgm:t>
    </dgm:pt>
    <dgm:pt modelId="{98F1E8D5-5CA2-48DB-8258-2D6A5730F6FF}" type="sibTrans" cxnId="{3EC73C97-E0A1-4986-A277-1D4CC5AE13B9}">
      <dgm:prSet/>
      <dgm:spPr/>
      <dgm:t>
        <a:bodyPr/>
        <a:lstStyle/>
        <a:p>
          <a:endParaRPr lang="ru-RU"/>
        </a:p>
      </dgm:t>
    </dgm:pt>
    <dgm:pt modelId="{822DD2C2-81BC-4429-BA79-4A1306387016}" type="pres">
      <dgm:prSet presAssocID="{D962D1AB-B310-4C4F-A204-56DE894EA4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5C94E-9A05-4FC6-9FEF-F9536552FF93}" type="pres">
      <dgm:prSet presAssocID="{5505114E-8D73-43C9-A0F4-9332B7289FED}" presName="root" presStyleCnt="0"/>
      <dgm:spPr/>
    </dgm:pt>
    <dgm:pt modelId="{87606FDF-79F5-4A44-9891-3841733A6C15}" type="pres">
      <dgm:prSet presAssocID="{5505114E-8D73-43C9-A0F4-9332B7289FED}" presName="rootComposite" presStyleCnt="0"/>
      <dgm:spPr/>
    </dgm:pt>
    <dgm:pt modelId="{1D815012-57C5-4C8B-AA0B-50AA8FA21FD8}" type="pres">
      <dgm:prSet presAssocID="{5505114E-8D73-43C9-A0F4-9332B7289FED}" presName="rootText" presStyleLbl="node1" presStyleIdx="0" presStyleCnt="2"/>
      <dgm:spPr/>
      <dgm:t>
        <a:bodyPr/>
        <a:lstStyle/>
        <a:p>
          <a:endParaRPr lang="ru-RU"/>
        </a:p>
      </dgm:t>
    </dgm:pt>
    <dgm:pt modelId="{2B1AF7BA-B719-44CD-BDF6-5B5826D0B0CB}" type="pres">
      <dgm:prSet presAssocID="{5505114E-8D73-43C9-A0F4-9332B7289FED}" presName="rootConnector" presStyleLbl="node1" presStyleIdx="0" presStyleCnt="2"/>
      <dgm:spPr/>
      <dgm:t>
        <a:bodyPr/>
        <a:lstStyle/>
        <a:p>
          <a:endParaRPr lang="ru-RU"/>
        </a:p>
      </dgm:t>
    </dgm:pt>
    <dgm:pt modelId="{C099D717-C90A-4670-9EA8-7ECA1E7845A2}" type="pres">
      <dgm:prSet presAssocID="{5505114E-8D73-43C9-A0F4-9332B7289FED}" presName="childShape" presStyleCnt="0"/>
      <dgm:spPr/>
    </dgm:pt>
    <dgm:pt modelId="{172AF182-E739-4EF1-94F8-B9BA4E3B08BB}" type="pres">
      <dgm:prSet presAssocID="{9AA43BF8-6236-4936-B26A-2F8C348A3D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3D4A800-3CFE-44D3-9195-A57C23CF65C8}" type="pres">
      <dgm:prSet presAssocID="{96C2C3FE-9A9C-4FF3-B73C-4439179AE1E2}" presName="childText" presStyleLbl="bgAcc1" presStyleIdx="0" presStyleCnt="6" custScaleX="185784" custScaleY="138436" custLinFactNeighborX="-159" custLinFactNeighborY="-4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AC307-CF2D-4CE9-9D90-E095B4E62FD6}" type="pres">
      <dgm:prSet presAssocID="{CC63565D-DB3A-4D36-94C7-84AC064D3FC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09EAD3B4-2166-440B-AD83-03065C99031C}" type="pres">
      <dgm:prSet presAssocID="{E37B8C37-1663-4187-87DE-1240EDE35E6F}" presName="childText" presStyleLbl="bgAcc1" presStyleIdx="1" presStyleCnt="6" custScaleX="181469" custScaleY="135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56C21-42A3-405B-8F4B-CE545B9C5F0B}" type="pres">
      <dgm:prSet presAssocID="{5ACC1970-9390-431D-A65A-EB6C910C90F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60D877B-8ED2-4AA1-90A2-9309F35E3D34}" type="pres">
      <dgm:prSet presAssocID="{00A9FE03-F26C-4484-9074-16DE7B9D438F}" presName="childText" presStyleLbl="bgAcc1" presStyleIdx="2" presStyleCnt="6" custScaleX="154911" custScaleY="163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759A0-CE49-4620-8BC4-A08190A48F9A}" type="pres">
      <dgm:prSet presAssocID="{82FF47F3-83C1-48EF-8822-6C669A6B59ED}" presName="root" presStyleCnt="0"/>
      <dgm:spPr/>
    </dgm:pt>
    <dgm:pt modelId="{218A2A21-EC2C-4544-B4D1-436A67A52435}" type="pres">
      <dgm:prSet presAssocID="{82FF47F3-83C1-48EF-8822-6C669A6B59ED}" presName="rootComposite" presStyleCnt="0"/>
      <dgm:spPr/>
    </dgm:pt>
    <dgm:pt modelId="{4AF54B3A-ECB9-462B-B8E4-96A131FCFF68}" type="pres">
      <dgm:prSet presAssocID="{82FF47F3-83C1-48EF-8822-6C669A6B59ED}" presName="rootText" presStyleLbl="node1" presStyleIdx="1" presStyleCnt="2" custLinFactNeighborX="2074" custLinFactNeighborY="-1567"/>
      <dgm:spPr/>
      <dgm:t>
        <a:bodyPr/>
        <a:lstStyle/>
        <a:p>
          <a:endParaRPr lang="ru-RU"/>
        </a:p>
      </dgm:t>
    </dgm:pt>
    <dgm:pt modelId="{E049F4AB-0053-4A09-B5A1-285ADE46237F}" type="pres">
      <dgm:prSet presAssocID="{82FF47F3-83C1-48EF-8822-6C669A6B59ED}" presName="rootConnector" presStyleLbl="node1" presStyleIdx="1" presStyleCnt="2"/>
      <dgm:spPr/>
      <dgm:t>
        <a:bodyPr/>
        <a:lstStyle/>
        <a:p>
          <a:endParaRPr lang="ru-RU"/>
        </a:p>
      </dgm:t>
    </dgm:pt>
    <dgm:pt modelId="{6AD5C534-27DF-4C82-9D10-2F589594F2E8}" type="pres">
      <dgm:prSet presAssocID="{82FF47F3-83C1-48EF-8822-6C669A6B59ED}" presName="childShape" presStyleCnt="0"/>
      <dgm:spPr/>
    </dgm:pt>
    <dgm:pt modelId="{F15B3E6E-A267-4C5C-BBD6-00395AD6E7FC}" type="pres">
      <dgm:prSet presAssocID="{48C71B92-ADE2-4ED0-B746-752F7157633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4CCDB4C-AAD2-4371-A72B-21B09797D0D8}" type="pres">
      <dgm:prSet presAssocID="{6BFE6ACF-BE5C-4EBE-AECE-4238F54CF3F4}" presName="childText" presStyleLbl="bgAcc1" presStyleIdx="3" presStyleCnt="6" custScaleX="176132" custScaleY="140513" custLinFactNeighborX="-3814" custLinFactNeighborY="-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191EE-8667-4264-B54E-DB005C14A199}" type="pres">
      <dgm:prSet presAssocID="{B7B3CCA6-6614-4625-862F-DC61357FF8A0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C111421-3A8B-4BAC-B6C7-1DA724E697B3}" type="pres">
      <dgm:prSet presAssocID="{F2A7CB5B-7A8C-4029-92F2-0A882E17B36C}" presName="childText" presStyleLbl="bgAcc1" presStyleIdx="4" presStyleCnt="6" custScaleX="178249" custScaleY="128107" custLinFactNeighborX="-3940" custLinFactNeighborY="-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EB516-F8B8-42BC-A750-CB2F355EF25C}" type="pres">
      <dgm:prSet presAssocID="{F422C52C-BECC-431A-89D1-6B74F42820A9}" presName="Name13" presStyleLbl="parChTrans1D2" presStyleIdx="5" presStyleCnt="6"/>
      <dgm:spPr/>
      <dgm:t>
        <a:bodyPr/>
        <a:lstStyle/>
        <a:p>
          <a:endParaRPr lang="ru-RU"/>
        </a:p>
      </dgm:t>
    </dgm:pt>
    <dgm:pt modelId="{E3446320-F7D5-4A73-A71C-2198E6BDD248}" type="pres">
      <dgm:prSet presAssocID="{8F0495AA-8ED4-49D2-B182-48EDFF1F6634}" presName="childText" presStyleLbl="bgAcc1" presStyleIdx="5" presStyleCnt="6" custScaleX="155213" custScaleY="177529" custLinFactNeighborX="4162" custLinFactNeighborY="-10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A5890-4520-41C2-8B30-E070220F9A72}" srcId="{5505114E-8D73-43C9-A0F4-9332B7289FED}" destId="{E37B8C37-1663-4187-87DE-1240EDE35E6F}" srcOrd="1" destOrd="0" parTransId="{CC63565D-DB3A-4D36-94C7-84AC064D3FCB}" sibTransId="{66876FEE-D002-47AE-8005-9EF026CEA910}"/>
    <dgm:cxn modelId="{CA85254A-87A7-471C-A44E-9CC4DE369637}" srcId="{82FF47F3-83C1-48EF-8822-6C669A6B59ED}" destId="{8F0495AA-8ED4-49D2-B182-48EDFF1F6634}" srcOrd="2" destOrd="0" parTransId="{F422C52C-BECC-431A-89D1-6B74F42820A9}" sibTransId="{5B5F2F13-53C9-4F06-9E47-7E86A665A977}"/>
    <dgm:cxn modelId="{9887A4CE-0AD6-4E57-8119-9AB5C455DAEF}" srcId="{5505114E-8D73-43C9-A0F4-9332B7289FED}" destId="{00A9FE03-F26C-4484-9074-16DE7B9D438F}" srcOrd="2" destOrd="0" parTransId="{5ACC1970-9390-431D-A65A-EB6C910C90F3}" sibTransId="{E2973EF1-035A-4F38-A841-3466CA57B8A4}"/>
    <dgm:cxn modelId="{453E7DAD-255C-4558-8B3B-59D5C69A72CE}" srcId="{5505114E-8D73-43C9-A0F4-9332B7289FED}" destId="{96C2C3FE-9A9C-4FF3-B73C-4439179AE1E2}" srcOrd="0" destOrd="0" parTransId="{9AA43BF8-6236-4936-B26A-2F8C348A3DB3}" sibTransId="{F3F82892-F9DD-42C3-970E-1F2BC6BB6195}"/>
    <dgm:cxn modelId="{AD4482A1-C99A-44AF-AAAC-438873907AF0}" type="presOf" srcId="{9AA43BF8-6236-4936-B26A-2F8C348A3DB3}" destId="{172AF182-E739-4EF1-94F8-B9BA4E3B08BB}" srcOrd="0" destOrd="0" presId="urn:microsoft.com/office/officeart/2005/8/layout/hierarchy3"/>
    <dgm:cxn modelId="{F1D3ACE9-D7D1-489F-9692-F722D0EBFB4D}" type="presOf" srcId="{5505114E-8D73-43C9-A0F4-9332B7289FED}" destId="{1D815012-57C5-4C8B-AA0B-50AA8FA21FD8}" srcOrd="0" destOrd="0" presId="urn:microsoft.com/office/officeart/2005/8/layout/hierarchy3"/>
    <dgm:cxn modelId="{6D3D44F8-C09F-4BF7-9F83-E273408BAB4C}" type="presOf" srcId="{48C71B92-ADE2-4ED0-B746-752F71576336}" destId="{F15B3E6E-A267-4C5C-BBD6-00395AD6E7FC}" srcOrd="0" destOrd="0" presId="urn:microsoft.com/office/officeart/2005/8/layout/hierarchy3"/>
    <dgm:cxn modelId="{C8D9EF8E-DA6D-41EB-8D79-F3844B9EC7C2}" type="presOf" srcId="{96C2C3FE-9A9C-4FF3-B73C-4439179AE1E2}" destId="{53D4A800-3CFE-44D3-9195-A57C23CF65C8}" srcOrd="0" destOrd="0" presId="urn:microsoft.com/office/officeart/2005/8/layout/hierarchy3"/>
    <dgm:cxn modelId="{3DD00F32-C772-4451-A221-16B109DC4C93}" srcId="{D962D1AB-B310-4C4F-A204-56DE894EA4FD}" destId="{5505114E-8D73-43C9-A0F4-9332B7289FED}" srcOrd="0" destOrd="0" parTransId="{CDB6CA9C-A4DB-46D7-B425-CA2F40B43CBB}" sibTransId="{C6D84F74-5706-4EBF-A736-121848FDFC1F}"/>
    <dgm:cxn modelId="{9DCF96B9-A5E0-4FF0-BBC6-25851DD2C01C}" type="presOf" srcId="{F2A7CB5B-7A8C-4029-92F2-0A882E17B36C}" destId="{1C111421-3A8B-4BAC-B6C7-1DA724E697B3}" srcOrd="0" destOrd="0" presId="urn:microsoft.com/office/officeart/2005/8/layout/hierarchy3"/>
    <dgm:cxn modelId="{3EC73C97-E0A1-4986-A277-1D4CC5AE13B9}" srcId="{82FF47F3-83C1-48EF-8822-6C669A6B59ED}" destId="{F2A7CB5B-7A8C-4029-92F2-0A882E17B36C}" srcOrd="1" destOrd="0" parTransId="{B7B3CCA6-6614-4625-862F-DC61357FF8A0}" sibTransId="{98F1E8D5-5CA2-48DB-8258-2D6A5730F6FF}"/>
    <dgm:cxn modelId="{2C9D05D1-0970-4426-87EB-5C12ACCD7C90}" srcId="{82FF47F3-83C1-48EF-8822-6C669A6B59ED}" destId="{6BFE6ACF-BE5C-4EBE-AECE-4238F54CF3F4}" srcOrd="0" destOrd="0" parTransId="{48C71B92-ADE2-4ED0-B746-752F71576336}" sibTransId="{A440834E-60E9-4C1E-854F-5DEDA2DD0251}"/>
    <dgm:cxn modelId="{792D2A63-B761-419F-B5EB-1DEC0698FFC3}" type="presOf" srcId="{6BFE6ACF-BE5C-4EBE-AECE-4238F54CF3F4}" destId="{34CCDB4C-AAD2-4371-A72B-21B09797D0D8}" srcOrd="0" destOrd="0" presId="urn:microsoft.com/office/officeart/2005/8/layout/hierarchy3"/>
    <dgm:cxn modelId="{DCF344F5-CECF-4552-AF57-86E9640BFC72}" type="presOf" srcId="{D962D1AB-B310-4C4F-A204-56DE894EA4FD}" destId="{822DD2C2-81BC-4429-BA79-4A1306387016}" srcOrd="0" destOrd="0" presId="urn:microsoft.com/office/officeart/2005/8/layout/hierarchy3"/>
    <dgm:cxn modelId="{E9C2BA21-D698-4659-B145-8F59F19CBA05}" srcId="{D962D1AB-B310-4C4F-A204-56DE894EA4FD}" destId="{82FF47F3-83C1-48EF-8822-6C669A6B59ED}" srcOrd="1" destOrd="0" parTransId="{DFFFA98A-242E-465E-A927-79E23CC770CD}" sibTransId="{9A124C0E-0B01-4D1F-A4F6-FAADC171908D}"/>
    <dgm:cxn modelId="{E6F056B6-C93E-4E21-A5E8-06D742500B07}" type="presOf" srcId="{5ACC1970-9390-431D-A65A-EB6C910C90F3}" destId="{D8B56C21-42A3-405B-8F4B-CE545B9C5F0B}" srcOrd="0" destOrd="0" presId="urn:microsoft.com/office/officeart/2005/8/layout/hierarchy3"/>
    <dgm:cxn modelId="{E62DF18B-9C45-4DBA-89D1-C0D52D1D5154}" type="presOf" srcId="{E37B8C37-1663-4187-87DE-1240EDE35E6F}" destId="{09EAD3B4-2166-440B-AD83-03065C99031C}" srcOrd="0" destOrd="0" presId="urn:microsoft.com/office/officeart/2005/8/layout/hierarchy3"/>
    <dgm:cxn modelId="{9657E1E9-3BEA-4996-B91C-FC3BFB34D9CE}" type="presOf" srcId="{5505114E-8D73-43C9-A0F4-9332B7289FED}" destId="{2B1AF7BA-B719-44CD-BDF6-5B5826D0B0CB}" srcOrd="1" destOrd="0" presId="urn:microsoft.com/office/officeart/2005/8/layout/hierarchy3"/>
    <dgm:cxn modelId="{86D7A250-4F78-43EB-966A-BC875FA3FEBE}" type="presOf" srcId="{82FF47F3-83C1-48EF-8822-6C669A6B59ED}" destId="{E049F4AB-0053-4A09-B5A1-285ADE46237F}" srcOrd="1" destOrd="0" presId="urn:microsoft.com/office/officeart/2005/8/layout/hierarchy3"/>
    <dgm:cxn modelId="{C03C9DA5-CCBC-42CC-807F-67FCF3DB2FCC}" type="presOf" srcId="{82FF47F3-83C1-48EF-8822-6C669A6B59ED}" destId="{4AF54B3A-ECB9-462B-B8E4-96A131FCFF68}" srcOrd="0" destOrd="0" presId="urn:microsoft.com/office/officeart/2005/8/layout/hierarchy3"/>
    <dgm:cxn modelId="{3DE76E75-C8DF-4310-8DF5-DC95720CE734}" type="presOf" srcId="{00A9FE03-F26C-4484-9074-16DE7B9D438F}" destId="{A60D877B-8ED2-4AA1-90A2-9309F35E3D34}" srcOrd="0" destOrd="0" presId="urn:microsoft.com/office/officeart/2005/8/layout/hierarchy3"/>
    <dgm:cxn modelId="{47F25DED-3133-41C3-A258-202D7EECA79E}" type="presOf" srcId="{F422C52C-BECC-431A-89D1-6B74F42820A9}" destId="{1B7EB516-F8B8-42BC-A750-CB2F355EF25C}" srcOrd="0" destOrd="0" presId="urn:microsoft.com/office/officeart/2005/8/layout/hierarchy3"/>
    <dgm:cxn modelId="{7E3A3D6F-2417-46E2-BE20-96865C0C24EB}" type="presOf" srcId="{CC63565D-DB3A-4D36-94C7-84AC064D3FCB}" destId="{28FAC307-CF2D-4CE9-9D90-E095B4E62FD6}" srcOrd="0" destOrd="0" presId="urn:microsoft.com/office/officeart/2005/8/layout/hierarchy3"/>
    <dgm:cxn modelId="{B21CE83A-6E5C-476D-BF95-5966CAEDC670}" type="presOf" srcId="{B7B3CCA6-6614-4625-862F-DC61357FF8A0}" destId="{600191EE-8667-4264-B54E-DB005C14A199}" srcOrd="0" destOrd="0" presId="urn:microsoft.com/office/officeart/2005/8/layout/hierarchy3"/>
    <dgm:cxn modelId="{032A026D-25AB-4EAA-925F-C550CCEA7F86}" type="presOf" srcId="{8F0495AA-8ED4-49D2-B182-48EDFF1F6634}" destId="{E3446320-F7D5-4A73-A71C-2198E6BDD248}" srcOrd="0" destOrd="0" presId="urn:microsoft.com/office/officeart/2005/8/layout/hierarchy3"/>
    <dgm:cxn modelId="{FC2F82C0-D898-44C3-AD27-89EDBBAC97BF}" type="presParOf" srcId="{822DD2C2-81BC-4429-BA79-4A1306387016}" destId="{8A15C94E-9A05-4FC6-9FEF-F9536552FF93}" srcOrd="0" destOrd="0" presId="urn:microsoft.com/office/officeart/2005/8/layout/hierarchy3"/>
    <dgm:cxn modelId="{68EDC1EF-15C3-4CB1-BD75-F47AD0F87590}" type="presParOf" srcId="{8A15C94E-9A05-4FC6-9FEF-F9536552FF93}" destId="{87606FDF-79F5-4A44-9891-3841733A6C15}" srcOrd="0" destOrd="0" presId="urn:microsoft.com/office/officeart/2005/8/layout/hierarchy3"/>
    <dgm:cxn modelId="{6B7A9DAF-35EE-42EF-B170-798B4C85B549}" type="presParOf" srcId="{87606FDF-79F5-4A44-9891-3841733A6C15}" destId="{1D815012-57C5-4C8B-AA0B-50AA8FA21FD8}" srcOrd="0" destOrd="0" presId="urn:microsoft.com/office/officeart/2005/8/layout/hierarchy3"/>
    <dgm:cxn modelId="{0E89D464-0037-4001-8D44-9B262E8E1D77}" type="presParOf" srcId="{87606FDF-79F5-4A44-9891-3841733A6C15}" destId="{2B1AF7BA-B719-44CD-BDF6-5B5826D0B0CB}" srcOrd="1" destOrd="0" presId="urn:microsoft.com/office/officeart/2005/8/layout/hierarchy3"/>
    <dgm:cxn modelId="{3E4C5CA2-BA73-4888-A135-4CD4EC3288AF}" type="presParOf" srcId="{8A15C94E-9A05-4FC6-9FEF-F9536552FF93}" destId="{C099D717-C90A-4670-9EA8-7ECA1E7845A2}" srcOrd="1" destOrd="0" presId="urn:microsoft.com/office/officeart/2005/8/layout/hierarchy3"/>
    <dgm:cxn modelId="{B0C85A53-D2AF-4204-B5B9-7E991A0C8366}" type="presParOf" srcId="{C099D717-C90A-4670-9EA8-7ECA1E7845A2}" destId="{172AF182-E739-4EF1-94F8-B9BA4E3B08BB}" srcOrd="0" destOrd="0" presId="urn:microsoft.com/office/officeart/2005/8/layout/hierarchy3"/>
    <dgm:cxn modelId="{F9BECF9B-1272-4FBF-93B0-B5F8E5F4BC84}" type="presParOf" srcId="{C099D717-C90A-4670-9EA8-7ECA1E7845A2}" destId="{53D4A800-3CFE-44D3-9195-A57C23CF65C8}" srcOrd="1" destOrd="0" presId="urn:microsoft.com/office/officeart/2005/8/layout/hierarchy3"/>
    <dgm:cxn modelId="{13C1258E-2CF7-465B-BE8A-A63D94606384}" type="presParOf" srcId="{C099D717-C90A-4670-9EA8-7ECA1E7845A2}" destId="{28FAC307-CF2D-4CE9-9D90-E095B4E62FD6}" srcOrd="2" destOrd="0" presId="urn:microsoft.com/office/officeart/2005/8/layout/hierarchy3"/>
    <dgm:cxn modelId="{AB591811-C251-461A-B42D-E5FCC814AC47}" type="presParOf" srcId="{C099D717-C90A-4670-9EA8-7ECA1E7845A2}" destId="{09EAD3B4-2166-440B-AD83-03065C99031C}" srcOrd="3" destOrd="0" presId="urn:microsoft.com/office/officeart/2005/8/layout/hierarchy3"/>
    <dgm:cxn modelId="{94ED5FDE-494A-4995-8D95-38C142CF6861}" type="presParOf" srcId="{C099D717-C90A-4670-9EA8-7ECA1E7845A2}" destId="{D8B56C21-42A3-405B-8F4B-CE545B9C5F0B}" srcOrd="4" destOrd="0" presId="urn:microsoft.com/office/officeart/2005/8/layout/hierarchy3"/>
    <dgm:cxn modelId="{0F8CD093-FD78-4E80-8409-20BCBF33EBE2}" type="presParOf" srcId="{C099D717-C90A-4670-9EA8-7ECA1E7845A2}" destId="{A60D877B-8ED2-4AA1-90A2-9309F35E3D34}" srcOrd="5" destOrd="0" presId="urn:microsoft.com/office/officeart/2005/8/layout/hierarchy3"/>
    <dgm:cxn modelId="{14A3236D-29CF-4094-971C-B1A767FE9558}" type="presParOf" srcId="{822DD2C2-81BC-4429-BA79-4A1306387016}" destId="{593759A0-CE49-4620-8BC4-A08190A48F9A}" srcOrd="1" destOrd="0" presId="urn:microsoft.com/office/officeart/2005/8/layout/hierarchy3"/>
    <dgm:cxn modelId="{91ACC01A-6EE1-476C-9BD5-46646EA0EC76}" type="presParOf" srcId="{593759A0-CE49-4620-8BC4-A08190A48F9A}" destId="{218A2A21-EC2C-4544-B4D1-436A67A52435}" srcOrd="0" destOrd="0" presId="urn:microsoft.com/office/officeart/2005/8/layout/hierarchy3"/>
    <dgm:cxn modelId="{EBFCB104-B13B-4D0D-96C7-87DB8FBD347C}" type="presParOf" srcId="{218A2A21-EC2C-4544-B4D1-436A67A52435}" destId="{4AF54B3A-ECB9-462B-B8E4-96A131FCFF68}" srcOrd="0" destOrd="0" presId="urn:microsoft.com/office/officeart/2005/8/layout/hierarchy3"/>
    <dgm:cxn modelId="{145EE007-CD59-48B4-BCD7-D274081BFE71}" type="presParOf" srcId="{218A2A21-EC2C-4544-B4D1-436A67A52435}" destId="{E049F4AB-0053-4A09-B5A1-285ADE46237F}" srcOrd="1" destOrd="0" presId="urn:microsoft.com/office/officeart/2005/8/layout/hierarchy3"/>
    <dgm:cxn modelId="{5EB29CF2-1846-456A-8890-E074DE1AA450}" type="presParOf" srcId="{593759A0-CE49-4620-8BC4-A08190A48F9A}" destId="{6AD5C534-27DF-4C82-9D10-2F589594F2E8}" srcOrd="1" destOrd="0" presId="urn:microsoft.com/office/officeart/2005/8/layout/hierarchy3"/>
    <dgm:cxn modelId="{A043E861-8B57-4AF4-892A-10AC6E08592C}" type="presParOf" srcId="{6AD5C534-27DF-4C82-9D10-2F589594F2E8}" destId="{F15B3E6E-A267-4C5C-BBD6-00395AD6E7FC}" srcOrd="0" destOrd="0" presId="urn:microsoft.com/office/officeart/2005/8/layout/hierarchy3"/>
    <dgm:cxn modelId="{70F4A55B-636A-4B5C-A16E-C6DB60D533F6}" type="presParOf" srcId="{6AD5C534-27DF-4C82-9D10-2F589594F2E8}" destId="{34CCDB4C-AAD2-4371-A72B-21B09797D0D8}" srcOrd="1" destOrd="0" presId="urn:microsoft.com/office/officeart/2005/8/layout/hierarchy3"/>
    <dgm:cxn modelId="{D811A27E-418E-4B01-AEEC-F7BAEF6E889A}" type="presParOf" srcId="{6AD5C534-27DF-4C82-9D10-2F589594F2E8}" destId="{600191EE-8667-4264-B54E-DB005C14A199}" srcOrd="2" destOrd="0" presId="urn:microsoft.com/office/officeart/2005/8/layout/hierarchy3"/>
    <dgm:cxn modelId="{CC415B47-224A-474D-8E5C-5830E1E10BDE}" type="presParOf" srcId="{6AD5C534-27DF-4C82-9D10-2F589594F2E8}" destId="{1C111421-3A8B-4BAC-B6C7-1DA724E697B3}" srcOrd="3" destOrd="0" presId="urn:microsoft.com/office/officeart/2005/8/layout/hierarchy3"/>
    <dgm:cxn modelId="{8FB65273-D8AA-4A38-A87F-ED47D764E2BB}" type="presParOf" srcId="{6AD5C534-27DF-4C82-9D10-2F589594F2E8}" destId="{1B7EB516-F8B8-42BC-A750-CB2F355EF25C}" srcOrd="4" destOrd="0" presId="urn:microsoft.com/office/officeart/2005/8/layout/hierarchy3"/>
    <dgm:cxn modelId="{165A79B4-FF4F-4C9C-B0D7-1C897BD4F3EF}" type="presParOf" srcId="{6AD5C534-27DF-4C82-9D10-2F589594F2E8}" destId="{E3446320-F7D5-4A73-A71C-2198E6BDD24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2D1AB-B310-4C4F-A204-56DE894EA4F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5114E-8D73-43C9-A0F4-9332B7289FED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7 ВЗН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CDB6CA9C-A4DB-46D7-B425-CA2F40B43CBB}" type="parTrans" cxnId="{3DD00F32-C772-4451-A221-16B109DC4C93}">
      <dgm:prSet/>
      <dgm:spPr/>
      <dgm:t>
        <a:bodyPr/>
        <a:lstStyle/>
        <a:p>
          <a:endParaRPr lang="ru-RU"/>
        </a:p>
      </dgm:t>
    </dgm:pt>
    <dgm:pt modelId="{C6D84F74-5706-4EBF-A736-121848FDFC1F}" type="sibTrans" cxnId="{3DD00F32-C772-4451-A221-16B109DC4C93}">
      <dgm:prSet/>
      <dgm:spPr/>
      <dgm:t>
        <a:bodyPr/>
        <a:lstStyle/>
        <a:p>
          <a:endParaRPr lang="ru-RU"/>
        </a:p>
      </dgm:t>
    </dgm:pt>
    <dgm:pt modelId="{96C2C3FE-9A9C-4FF3-B73C-4439179AE1E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регистр - 121 чел.,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требовали лечение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94 чел.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9AA43BF8-6236-4936-B26A-2F8C348A3DB3}" type="parTrans" cxnId="{453E7DAD-255C-4558-8B3B-59D5C69A72CE}">
      <dgm:prSet/>
      <dgm:spPr/>
      <dgm:t>
        <a:bodyPr/>
        <a:lstStyle/>
        <a:p>
          <a:endParaRPr lang="ru-RU"/>
        </a:p>
      </dgm:t>
    </dgm:pt>
    <dgm:pt modelId="{F3F82892-F9DD-42C3-970E-1F2BC6BB6195}" type="sibTrans" cxnId="{453E7DAD-255C-4558-8B3B-59D5C69A72CE}">
      <dgm:prSet/>
      <dgm:spPr/>
      <dgm:t>
        <a:bodyPr/>
        <a:lstStyle/>
        <a:p>
          <a:endParaRPr lang="ru-RU"/>
        </a:p>
      </dgm:t>
    </dgm:pt>
    <dgm:pt modelId="{0209807A-C3B3-4054-8454-2B27ADD4F67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льготника выписано 7,5 рецептов. Стоимость одного рецепта 75 587,2 руб.</a:t>
          </a:r>
          <a:endParaRPr lang="ru-RU" sz="12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99311990-85AC-4E8C-B2E3-3699CD46BEB4}" type="parTrans" cxnId="{5E550ED1-B666-4782-A3F8-E92C0B573534}">
      <dgm:prSet/>
      <dgm:spPr/>
      <dgm:t>
        <a:bodyPr/>
        <a:lstStyle/>
        <a:p>
          <a:endParaRPr lang="ru-RU"/>
        </a:p>
      </dgm:t>
    </dgm:pt>
    <dgm:pt modelId="{748A41BD-38CE-4487-84B2-97C7B5618966}" type="sibTrans" cxnId="{5E550ED1-B666-4782-A3F8-E92C0B573534}">
      <dgm:prSet/>
      <dgm:spPr/>
      <dgm:t>
        <a:bodyPr/>
        <a:lstStyle/>
        <a:p>
          <a:endParaRPr lang="ru-RU"/>
        </a:p>
      </dgm:t>
    </dgm:pt>
    <dgm:pt modelId="{309F04B9-FFFE-4411-8816-BCB596129642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израсходованных в 2016 г., </a:t>
          </a:r>
          <a:endParaRPr lang="ru-RU" sz="1200" b="1" dirty="0" smtClean="0">
            <a:solidFill>
              <a:schemeClr val="accent1">
                <a:lumMod val="50000"/>
              </a:schemeClr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950 573,3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руб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.</a:t>
          </a:r>
        </a:p>
      </dgm:t>
    </dgm:pt>
    <dgm:pt modelId="{96A6EA44-9072-4F48-8676-3A424C6EA2CA}" type="sibTrans" cxnId="{B04ECE0F-CE06-4CBF-8A34-467A560D6315}">
      <dgm:prSet/>
      <dgm:spPr/>
      <dgm:t>
        <a:bodyPr/>
        <a:lstStyle/>
        <a:p>
          <a:endParaRPr lang="ru-RU"/>
        </a:p>
      </dgm:t>
    </dgm:pt>
    <dgm:pt modelId="{31F82902-D838-4FA4-85DF-EC539664AC84}" type="parTrans" cxnId="{B04ECE0F-CE06-4CBF-8A34-467A560D6315}">
      <dgm:prSet/>
      <dgm:spPr/>
      <dgm:t>
        <a:bodyPr/>
        <a:lstStyle/>
        <a:p>
          <a:endParaRPr lang="ru-RU"/>
        </a:p>
      </dgm:t>
    </dgm:pt>
    <dgm:pt modelId="{6BFE6ACF-BE5C-4EBE-AECE-4238F54CF3F4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регистр 25 чел., лечение получили 20 чел.</a:t>
          </a:r>
        </a:p>
      </dgm:t>
    </dgm:pt>
    <dgm:pt modelId="{A440834E-60E9-4C1E-854F-5DEDA2DD0251}" type="sibTrans" cxnId="{2C9D05D1-0970-4426-87EB-5C12ACCD7C90}">
      <dgm:prSet/>
      <dgm:spPr/>
      <dgm:t>
        <a:bodyPr/>
        <a:lstStyle/>
        <a:p>
          <a:endParaRPr lang="ru-RU"/>
        </a:p>
      </dgm:t>
    </dgm:pt>
    <dgm:pt modelId="{48C71B92-ADE2-4ED0-B746-752F71576336}" type="parTrans" cxnId="{2C9D05D1-0970-4426-87EB-5C12ACCD7C90}">
      <dgm:prSet/>
      <dgm:spPr/>
      <dgm:t>
        <a:bodyPr/>
        <a:lstStyle/>
        <a:p>
          <a:endParaRPr lang="ru-RU"/>
        </a:p>
      </dgm:t>
    </dgm:pt>
    <dgm:pt modelId="{82FF47F3-83C1-48EF-8822-6C669A6B59ED}">
      <dgm:prSet phldrT="[Текст]"/>
      <dgm:spPr>
        <a:solidFill>
          <a:srgbClr val="FF66FF"/>
        </a:solidFill>
      </dgm:spPr>
      <dgm:t>
        <a:bodyPr/>
        <a:lstStyle/>
        <a:p>
          <a:r>
            <a:rPr lang="ru-RU" b="1" dirty="0" err="1" smtClean="0">
              <a:solidFill>
                <a:schemeClr val="accent1">
                  <a:lumMod val="50000"/>
                </a:schemeClr>
              </a:solidFill>
            </a:rPr>
            <a:t>Орфанные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 заболевания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9A124C0E-0B01-4D1F-A4F6-FAADC171908D}" type="sibTrans" cxnId="{E9C2BA21-D698-4659-B145-8F59F19CBA05}">
      <dgm:prSet/>
      <dgm:spPr/>
      <dgm:t>
        <a:bodyPr/>
        <a:lstStyle/>
        <a:p>
          <a:endParaRPr lang="ru-RU"/>
        </a:p>
      </dgm:t>
    </dgm:pt>
    <dgm:pt modelId="{DFFFA98A-242E-465E-A927-79E23CC770CD}" type="parTrans" cxnId="{E9C2BA21-D698-4659-B145-8F59F19CBA05}">
      <dgm:prSet/>
      <dgm:spPr/>
      <dgm:t>
        <a:bodyPr/>
        <a:lstStyle/>
        <a:p>
          <a:endParaRPr lang="ru-RU"/>
        </a:p>
      </dgm:t>
    </dgm:pt>
    <dgm:pt modelId="{2D907843-B4A7-439A-9775-BB93EB6A2DF2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препаратов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53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440 147, 5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1F91FE54-61FD-43AD-AD50-695CBF1E120C}" type="parTrans" cxnId="{DEB25E1A-C5D5-4159-A412-A6C1F5AA4C32}">
      <dgm:prSet/>
      <dgm:spPr/>
      <dgm:t>
        <a:bodyPr/>
        <a:lstStyle/>
        <a:p>
          <a:endParaRPr lang="ru-RU"/>
        </a:p>
      </dgm:t>
    </dgm:pt>
    <dgm:pt modelId="{5C8C9C5B-6303-435A-BE1E-BCDC606C5F68}" type="sibTrans" cxnId="{DEB25E1A-C5D5-4159-A412-A6C1F5AA4C32}">
      <dgm:prSet/>
      <dgm:spPr/>
      <dgm:t>
        <a:bodyPr/>
        <a:lstStyle/>
        <a:p>
          <a:endParaRPr lang="ru-RU"/>
        </a:p>
      </dgm:t>
    </dgm:pt>
    <dgm:pt modelId="{46FF17A1-4E5E-4CC9-90B6-F47D0C2BDD86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льготника 13,0 рецепта. Стоимость одного рецепта  22 886,8 руб.</a:t>
          </a:r>
        </a:p>
      </dgm:t>
    </dgm:pt>
    <dgm:pt modelId="{C4880CAD-5C08-4C25-9DEB-FBCBEE67B5F5}" type="parTrans" cxnId="{92FD5527-1A5E-42E6-95AE-DBE0057C656C}">
      <dgm:prSet/>
      <dgm:spPr/>
      <dgm:t>
        <a:bodyPr/>
        <a:lstStyle/>
        <a:p>
          <a:endParaRPr lang="ru-RU"/>
        </a:p>
      </dgm:t>
    </dgm:pt>
    <dgm:pt modelId="{D28F477D-4F31-481F-893B-0B9799CA5C25}" type="sibTrans" cxnId="{92FD5527-1A5E-42E6-95AE-DBE0057C656C}">
      <dgm:prSet/>
      <dgm:spPr/>
      <dgm:t>
        <a:bodyPr/>
        <a:lstStyle/>
        <a:p>
          <a:endParaRPr lang="ru-RU"/>
        </a:p>
      </dgm:t>
    </dgm:pt>
    <dgm:pt modelId="{822DD2C2-81BC-4429-BA79-4A1306387016}" type="pres">
      <dgm:prSet presAssocID="{D962D1AB-B310-4C4F-A204-56DE894EA4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5C94E-9A05-4FC6-9FEF-F9536552FF93}" type="pres">
      <dgm:prSet presAssocID="{5505114E-8D73-43C9-A0F4-9332B7289FED}" presName="root" presStyleCnt="0"/>
      <dgm:spPr/>
    </dgm:pt>
    <dgm:pt modelId="{87606FDF-79F5-4A44-9891-3841733A6C15}" type="pres">
      <dgm:prSet presAssocID="{5505114E-8D73-43C9-A0F4-9332B7289FED}" presName="rootComposite" presStyleCnt="0"/>
      <dgm:spPr/>
    </dgm:pt>
    <dgm:pt modelId="{1D815012-57C5-4C8B-AA0B-50AA8FA21FD8}" type="pres">
      <dgm:prSet presAssocID="{5505114E-8D73-43C9-A0F4-9332B7289FED}" presName="rootText" presStyleLbl="node1" presStyleIdx="0" presStyleCnt="2" custScaleX="150444" custScaleY="129170" custLinFactNeighborX="-47" custLinFactNeighborY="-33661"/>
      <dgm:spPr/>
      <dgm:t>
        <a:bodyPr/>
        <a:lstStyle/>
        <a:p>
          <a:endParaRPr lang="ru-RU"/>
        </a:p>
      </dgm:t>
    </dgm:pt>
    <dgm:pt modelId="{2B1AF7BA-B719-44CD-BDF6-5B5826D0B0CB}" type="pres">
      <dgm:prSet presAssocID="{5505114E-8D73-43C9-A0F4-9332B7289FED}" presName="rootConnector" presStyleLbl="node1" presStyleIdx="0" presStyleCnt="2"/>
      <dgm:spPr/>
      <dgm:t>
        <a:bodyPr/>
        <a:lstStyle/>
        <a:p>
          <a:endParaRPr lang="ru-RU"/>
        </a:p>
      </dgm:t>
    </dgm:pt>
    <dgm:pt modelId="{C099D717-C90A-4670-9EA8-7ECA1E7845A2}" type="pres">
      <dgm:prSet presAssocID="{5505114E-8D73-43C9-A0F4-9332B7289FED}" presName="childShape" presStyleCnt="0"/>
      <dgm:spPr/>
    </dgm:pt>
    <dgm:pt modelId="{172AF182-E739-4EF1-94F8-B9BA4E3B08BB}" type="pres">
      <dgm:prSet presAssocID="{9AA43BF8-6236-4936-B26A-2F8C348A3D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3D4A800-3CFE-44D3-9195-A57C23CF65C8}" type="pres">
      <dgm:prSet presAssocID="{96C2C3FE-9A9C-4FF3-B73C-4439179AE1E2}" presName="childText" presStyleLbl="bgAcc1" presStyleIdx="0" presStyleCnt="6" custScaleX="215528" custScaleY="152688" custLinFactNeighborX="-1421" custLinFactNeighborY="-19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816B0-8009-4425-800B-73C2544A3B18}" type="pres">
      <dgm:prSet presAssocID="{1F91FE54-61FD-43AD-AD50-695CBF1E120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B34F06DA-B297-4A8D-8036-47C12025EBB0}" type="pres">
      <dgm:prSet presAssocID="{2D907843-B4A7-439A-9775-BB93EB6A2DF2}" presName="childText" presStyleLbl="bgAcc1" presStyleIdx="1" presStyleCnt="6" custScaleX="211100" custScaleY="154954" custLinFactNeighborX="1024" custLinFactNeighborY="2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A3192-F32B-4EC5-912F-11F91769FB5F}" type="pres">
      <dgm:prSet presAssocID="{99311990-85AC-4E8C-B2E3-3699CD46BEB4}" presName="Name13" presStyleLbl="parChTrans1D2" presStyleIdx="2" presStyleCnt="6"/>
      <dgm:spPr/>
      <dgm:t>
        <a:bodyPr/>
        <a:lstStyle/>
        <a:p>
          <a:endParaRPr lang="ru-RU"/>
        </a:p>
      </dgm:t>
    </dgm:pt>
    <dgm:pt modelId="{F29A21B0-1AC1-4F34-BD22-66A46EA9B02A}" type="pres">
      <dgm:prSet presAssocID="{0209807A-C3B3-4054-8454-2B27ADD4F670}" presName="childText" presStyleLbl="bgAcc1" presStyleIdx="2" presStyleCnt="6" custScaleX="212272" custScaleY="156209" custLinFactNeighborX="1024" custLinFactNeighborY="17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759A0-CE49-4620-8BC4-A08190A48F9A}" type="pres">
      <dgm:prSet presAssocID="{82FF47F3-83C1-48EF-8822-6C669A6B59ED}" presName="root" presStyleCnt="0"/>
      <dgm:spPr/>
    </dgm:pt>
    <dgm:pt modelId="{218A2A21-EC2C-4544-B4D1-436A67A52435}" type="pres">
      <dgm:prSet presAssocID="{82FF47F3-83C1-48EF-8822-6C669A6B59ED}" presName="rootComposite" presStyleCnt="0"/>
      <dgm:spPr/>
    </dgm:pt>
    <dgm:pt modelId="{4AF54B3A-ECB9-462B-B8E4-96A131FCFF68}" type="pres">
      <dgm:prSet presAssocID="{82FF47F3-83C1-48EF-8822-6C669A6B59ED}" presName="rootText" presStyleLbl="node1" presStyleIdx="1" presStyleCnt="2" custScaleX="132655" custScaleY="130392" custLinFactNeighborX="-3226" custLinFactNeighborY="-40298"/>
      <dgm:spPr/>
      <dgm:t>
        <a:bodyPr/>
        <a:lstStyle/>
        <a:p>
          <a:endParaRPr lang="ru-RU"/>
        </a:p>
      </dgm:t>
    </dgm:pt>
    <dgm:pt modelId="{E049F4AB-0053-4A09-B5A1-285ADE46237F}" type="pres">
      <dgm:prSet presAssocID="{82FF47F3-83C1-48EF-8822-6C669A6B59ED}" presName="rootConnector" presStyleLbl="node1" presStyleIdx="1" presStyleCnt="2"/>
      <dgm:spPr/>
      <dgm:t>
        <a:bodyPr/>
        <a:lstStyle/>
        <a:p>
          <a:endParaRPr lang="ru-RU"/>
        </a:p>
      </dgm:t>
    </dgm:pt>
    <dgm:pt modelId="{6AD5C534-27DF-4C82-9D10-2F589594F2E8}" type="pres">
      <dgm:prSet presAssocID="{82FF47F3-83C1-48EF-8822-6C669A6B59ED}" presName="childShape" presStyleCnt="0"/>
      <dgm:spPr/>
    </dgm:pt>
    <dgm:pt modelId="{F15B3E6E-A267-4C5C-BBD6-00395AD6E7FC}" type="pres">
      <dgm:prSet presAssocID="{48C71B92-ADE2-4ED0-B746-752F7157633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4CCDB4C-AAD2-4371-A72B-21B09797D0D8}" type="pres">
      <dgm:prSet presAssocID="{6BFE6ACF-BE5C-4EBE-AECE-4238F54CF3F4}" presName="childText" presStyleLbl="bgAcc1" presStyleIdx="3" presStyleCnt="6" custScaleX="163376" custScaleY="143875" custLinFactNeighborX="-6434" custLinFactNeighborY="-19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A233E-30E9-49E6-8FF7-A7D5860E9BE8}" type="pres">
      <dgm:prSet presAssocID="{31F82902-D838-4FA4-85DF-EC539664AC8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A1AC1B3-A917-455B-978E-A2C7075A5248}" type="pres">
      <dgm:prSet presAssocID="{309F04B9-FFFE-4411-8816-BCB596129642}" presName="childText" presStyleLbl="bgAcc1" presStyleIdx="4" presStyleCnt="6" custScaleX="169937" custScaleY="197471" custLinFactNeighborX="-5300" custLinFactNeighborY="-2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F016-8353-4DC3-AA42-EC1B0736E4CC}" type="pres">
      <dgm:prSet presAssocID="{C4880CAD-5C08-4C25-9DEB-FBCBEE67B5F5}" presName="Name13" presStyleLbl="parChTrans1D2" presStyleIdx="5" presStyleCnt="6"/>
      <dgm:spPr/>
    </dgm:pt>
    <dgm:pt modelId="{043F8A10-F9D7-462B-9D14-780796BF3557}" type="pres">
      <dgm:prSet presAssocID="{46FF17A1-4E5E-4CC9-90B6-F47D0C2BDD86}" presName="childText" presStyleLbl="bgAcc1" presStyleIdx="5" presStyleCnt="6" custScaleX="163792" custScaleY="203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ECE0F-CE06-4CBF-8A34-467A560D6315}" srcId="{82FF47F3-83C1-48EF-8822-6C669A6B59ED}" destId="{309F04B9-FFFE-4411-8816-BCB596129642}" srcOrd="1" destOrd="0" parTransId="{31F82902-D838-4FA4-85DF-EC539664AC84}" sibTransId="{96A6EA44-9072-4F48-8676-3A424C6EA2CA}"/>
    <dgm:cxn modelId="{6665A4E2-7156-4004-B786-C7F0593E57E7}" type="presOf" srcId="{D962D1AB-B310-4C4F-A204-56DE894EA4FD}" destId="{822DD2C2-81BC-4429-BA79-4A1306387016}" srcOrd="0" destOrd="0" presId="urn:microsoft.com/office/officeart/2005/8/layout/hierarchy3"/>
    <dgm:cxn modelId="{6795071F-F93E-4437-B1D7-EBF39AD471EA}" type="presOf" srcId="{2D907843-B4A7-439A-9775-BB93EB6A2DF2}" destId="{B34F06DA-B297-4A8D-8036-47C12025EBB0}" srcOrd="0" destOrd="0" presId="urn:microsoft.com/office/officeart/2005/8/layout/hierarchy3"/>
    <dgm:cxn modelId="{BE3BDDB7-482F-42FF-B601-6573CD53E167}" type="presOf" srcId="{309F04B9-FFFE-4411-8816-BCB596129642}" destId="{AA1AC1B3-A917-455B-978E-A2C7075A5248}" srcOrd="0" destOrd="0" presId="urn:microsoft.com/office/officeart/2005/8/layout/hierarchy3"/>
    <dgm:cxn modelId="{453E7DAD-255C-4558-8B3B-59D5C69A72CE}" srcId="{5505114E-8D73-43C9-A0F4-9332B7289FED}" destId="{96C2C3FE-9A9C-4FF3-B73C-4439179AE1E2}" srcOrd="0" destOrd="0" parTransId="{9AA43BF8-6236-4936-B26A-2F8C348A3DB3}" sibTransId="{F3F82892-F9DD-42C3-970E-1F2BC6BB6195}"/>
    <dgm:cxn modelId="{7D807156-72A5-4EF3-AE82-94C522FA2A98}" type="presOf" srcId="{6BFE6ACF-BE5C-4EBE-AECE-4238F54CF3F4}" destId="{34CCDB4C-AAD2-4371-A72B-21B09797D0D8}" srcOrd="0" destOrd="0" presId="urn:microsoft.com/office/officeart/2005/8/layout/hierarchy3"/>
    <dgm:cxn modelId="{DEB25E1A-C5D5-4159-A412-A6C1F5AA4C32}" srcId="{5505114E-8D73-43C9-A0F4-9332B7289FED}" destId="{2D907843-B4A7-439A-9775-BB93EB6A2DF2}" srcOrd="1" destOrd="0" parTransId="{1F91FE54-61FD-43AD-AD50-695CBF1E120C}" sibTransId="{5C8C9C5B-6303-435A-BE1E-BCDC606C5F68}"/>
    <dgm:cxn modelId="{3F294DA8-5400-4154-8C58-2065688A131D}" type="presOf" srcId="{82FF47F3-83C1-48EF-8822-6C669A6B59ED}" destId="{E049F4AB-0053-4A09-B5A1-285ADE46237F}" srcOrd="1" destOrd="0" presId="urn:microsoft.com/office/officeart/2005/8/layout/hierarchy3"/>
    <dgm:cxn modelId="{C4636E5C-19A2-4969-8C4E-69AB3E644CBA}" type="presOf" srcId="{1F91FE54-61FD-43AD-AD50-695CBF1E120C}" destId="{041816B0-8009-4425-800B-73C2544A3B18}" srcOrd="0" destOrd="0" presId="urn:microsoft.com/office/officeart/2005/8/layout/hierarchy3"/>
    <dgm:cxn modelId="{DF049C66-EC59-4C16-B1E9-C03572B993E3}" type="presOf" srcId="{96C2C3FE-9A9C-4FF3-B73C-4439179AE1E2}" destId="{53D4A800-3CFE-44D3-9195-A57C23CF65C8}" srcOrd="0" destOrd="0" presId="urn:microsoft.com/office/officeart/2005/8/layout/hierarchy3"/>
    <dgm:cxn modelId="{A92DEC66-73D4-4522-B2D1-5595D8D2D8B0}" type="presOf" srcId="{C4880CAD-5C08-4C25-9DEB-FBCBEE67B5F5}" destId="{260CF016-8353-4DC3-AA42-EC1B0736E4CC}" srcOrd="0" destOrd="0" presId="urn:microsoft.com/office/officeart/2005/8/layout/hierarchy3"/>
    <dgm:cxn modelId="{3DD00F32-C772-4451-A221-16B109DC4C93}" srcId="{D962D1AB-B310-4C4F-A204-56DE894EA4FD}" destId="{5505114E-8D73-43C9-A0F4-9332B7289FED}" srcOrd="0" destOrd="0" parTransId="{CDB6CA9C-A4DB-46D7-B425-CA2F40B43CBB}" sibTransId="{C6D84F74-5706-4EBF-A736-121848FDFC1F}"/>
    <dgm:cxn modelId="{99B79875-DDF1-4AD4-8336-346B134E5AD6}" type="presOf" srcId="{46FF17A1-4E5E-4CC9-90B6-F47D0C2BDD86}" destId="{043F8A10-F9D7-462B-9D14-780796BF3557}" srcOrd="0" destOrd="0" presId="urn:microsoft.com/office/officeart/2005/8/layout/hierarchy3"/>
    <dgm:cxn modelId="{ABBA0F3F-2ADC-45A4-8E03-EFEF844E334F}" type="presOf" srcId="{5505114E-8D73-43C9-A0F4-9332B7289FED}" destId="{2B1AF7BA-B719-44CD-BDF6-5B5826D0B0CB}" srcOrd="1" destOrd="0" presId="urn:microsoft.com/office/officeart/2005/8/layout/hierarchy3"/>
    <dgm:cxn modelId="{94B2E70F-66C9-44D2-916C-CE6979FB6F93}" type="presOf" srcId="{0209807A-C3B3-4054-8454-2B27ADD4F670}" destId="{F29A21B0-1AC1-4F34-BD22-66A46EA9B02A}" srcOrd="0" destOrd="0" presId="urn:microsoft.com/office/officeart/2005/8/layout/hierarchy3"/>
    <dgm:cxn modelId="{2C9D05D1-0970-4426-87EB-5C12ACCD7C90}" srcId="{82FF47F3-83C1-48EF-8822-6C669A6B59ED}" destId="{6BFE6ACF-BE5C-4EBE-AECE-4238F54CF3F4}" srcOrd="0" destOrd="0" parTransId="{48C71B92-ADE2-4ED0-B746-752F71576336}" sibTransId="{A440834E-60E9-4C1E-854F-5DEDA2DD0251}"/>
    <dgm:cxn modelId="{E9C2BA21-D698-4659-B145-8F59F19CBA05}" srcId="{D962D1AB-B310-4C4F-A204-56DE894EA4FD}" destId="{82FF47F3-83C1-48EF-8822-6C669A6B59ED}" srcOrd="1" destOrd="0" parTransId="{DFFFA98A-242E-465E-A927-79E23CC770CD}" sibTransId="{9A124C0E-0B01-4D1F-A4F6-FAADC171908D}"/>
    <dgm:cxn modelId="{99E581CF-27BB-44EA-8CE8-EEBDFB8E7986}" type="presOf" srcId="{48C71B92-ADE2-4ED0-B746-752F71576336}" destId="{F15B3E6E-A267-4C5C-BBD6-00395AD6E7FC}" srcOrd="0" destOrd="0" presId="urn:microsoft.com/office/officeart/2005/8/layout/hierarchy3"/>
    <dgm:cxn modelId="{D0433805-E9E7-4968-9488-602714F3E11C}" type="presOf" srcId="{82FF47F3-83C1-48EF-8822-6C669A6B59ED}" destId="{4AF54B3A-ECB9-462B-B8E4-96A131FCFF68}" srcOrd="0" destOrd="0" presId="urn:microsoft.com/office/officeart/2005/8/layout/hierarchy3"/>
    <dgm:cxn modelId="{5E550ED1-B666-4782-A3F8-E92C0B573534}" srcId="{5505114E-8D73-43C9-A0F4-9332B7289FED}" destId="{0209807A-C3B3-4054-8454-2B27ADD4F670}" srcOrd="2" destOrd="0" parTransId="{99311990-85AC-4E8C-B2E3-3699CD46BEB4}" sibTransId="{748A41BD-38CE-4487-84B2-97C7B5618966}"/>
    <dgm:cxn modelId="{E74C02C1-D2B2-460D-81E6-5606CC55A0F6}" type="presOf" srcId="{5505114E-8D73-43C9-A0F4-9332B7289FED}" destId="{1D815012-57C5-4C8B-AA0B-50AA8FA21FD8}" srcOrd="0" destOrd="0" presId="urn:microsoft.com/office/officeart/2005/8/layout/hierarchy3"/>
    <dgm:cxn modelId="{3ECA23B0-2D5C-4CE8-A6C6-B26156D5D4B0}" type="presOf" srcId="{99311990-85AC-4E8C-B2E3-3699CD46BEB4}" destId="{381A3192-F32B-4EC5-912F-11F91769FB5F}" srcOrd="0" destOrd="0" presId="urn:microsoft.com/office/officeart/2005/8/layout/hierarchy3"/>
    <dgm:cxn modelId="{52474F4D-0A98-4A75-ADD0-B4C737D4EBD4}" type="presOf" srcId="{31F82902-D838-4FA4-85DF-EC539664AC84}" destId="{229A233E-30E9-49E6-8FF7-A7D5860E9BE8}" srcOrd="0" destOrd="0" presId="urn:microsoft.com/office/officeart/2005/8/layout/hierarchy3"/>
    <dgm:cxn modelId="{BC33767E-5986-498C-9992-A6786C6D2622}" type="presOf" srcId="{9AA43BF8-6236-4936-B26A-2F8C348A3DB3}" destId="{172AF182-E739-4EF1-94F8-B9BA4E3B08BB}" srcOrd="0" destOrd="0" presId="urn:microsoft.com/office/officeart/2005/8/layout/hierarchy3"/>
    <dgm:cxn modelId="{92FD5527-1A5E-42E6-95AE-DBE0057C656C}" srcId="{82FF47F3-83C1-48EF-8822-6C669A6B59ED}" destId="{46FF17A1-4E5E-4CC9-90B6-F47D0C2BDD86}" srcOrd="2" destOrd="0" parTransId="{C4880CAD-5C08-4C25-9DEB-FBCBEE67B5F5}" sibTransId="{D28F477D-4F31-481F-893B-0B9799CA5C25}"/>
    <dgm:cxn modelId="{A1372EAD-AD97-4EC4-9409-C5F2D227AA66}" type="presParOf" srcId="{822DD2C2-81BC-4429-BA79-4A1306387016}" destId="{8A15C94E-9A05-4FC6-9FEF-F9536552FF93}" srcOrd="0" destOrd="0" presId="urn:microsoft.com/office/officeart/2005/8/layout/hierarchy3"/>
    <dgm:cxn modelId="{82F0CAB3-1A05-4E81-A739-4EF48EFABCE2}" type="presParOf" srcId="{8A15C94E-9A05-4FC6-9FEF-F9536552FF93}" destId="{87606FDF-79F5-4A44-9891-3841733A6C15}" srcOrd="0" destOrd="0" presId="urn:microsoft.com/office/officeart/2005/8/layout/hierarchy3"/>
    <dgm:cxn modelId="{A1EBF071-C7E1-4744-A6E5-B3A2EAABC092}" type="presParOf" srcId="{87606FDF-79F5-4A44-9891-3841733A6C15}" destId="{1D815012-57C5-4C8B-AA0B-50AA8FA21FD8}" srcOrd="0" destOrd="0" presId="urn:microsoft.com/office/officeart/2005/8/layout/hierarchy3"/>
    <dgm:cxn modelId="{D10BEFD2-883F-4091-BC05-431801490192}" type="presParOf" srcId="{87606FDF-79F5-4A44-9891-3841733A6C15}" destId="{2B1AF7BA-B719-44CD-BDF6-5B5826D0B0CB}" srcOrd="1" destOrd="0" presId="urn:microsoft.com/office/officeart/2005/8/layout/hierarchy3"/>
    <dgm:cxn modelId="{9F4EE2CE-303E-4F33-A3C7-118063BC217C}" type="presParOf" srcId="{8A15C94E-9A05-4FC6-9FEF-F9536552FF93}" destId="{C099D717-C90A-4670-9EA8-7ECA1E7845A2}" srcOrd="1" destOrd="0" presId="urn:microsoft.com/office/officeart/2005/8/layout/hierarchy3"/>
    <dgm:cxn modelId="{D7FE6932-E392-4946-AF90-5D15BB82AE95}" type="presParOf" srcId="{C099D717-C90A-4670-9EA8-7ECA1E7845A2}" destId="{172AF182-E739-4EF1-94F8-B9BA4E3B08BB}" srcOrd="0" destOrd="0" presId="urn:microsoft.com/office/officeart/2005/8/layout/hierarchy3"/>
    <dgm:cxn modelId="{2615BC71-290D-46A5-A878-F700DA75623C}" type="presParOf" srcId="{C099D717-C90A-4670-9EA8-7ECA1E7845A2}" destId="{53D4A800-3CFE-44D3-9195-A57C23CF65C8}" srcOrd="1" destOrd="0" presId="urn:microsoft.com/office/officeart/2005/8/layout/hierarchy3"/>
    <dgm:cxn modelId="{9DF6394B-A8DA-4046-9724-8ABE6F97BF0D}" type="presParOf" srcId="{C099D717-C90A-4670-9EA8-7ECA1E7845A2}" destId="{041816B0-8009-4425-800B-73C2544A3B18}" srcOrd="2" destOrd="0" presId="urn:microsoft.com/office/officeart/2005/8/layout/hierarchy3"/>
    <dgm:cxn modelId="{2D3B5C3A-255B-4B69-AFBD-335A5CBB8804}" type="presParOf" srcId="{C099D717-C90A-4670-9EA8-7ECA1E7845A2}" destId="{B34F06DA-B297-4A8D-8036-47C12025EBB0}" srcOrd="3" destOrd="0" presId="urn:microsoft.com/office/officeart/2005/8/layout/hierarchy3"/>
    <dgm:cxn modelId="{1E11872D-6E10-46B9-92F1-8A9190949919}" type="presParOf" srcId="{C099D717-C90A-4670-9EA8-7ECA1E7845A2}" destId="{381A3192-F32B-4EC5-912F-11F91769FB5F}" srcOrd="4" destOrd="0" presId="urn:microsoft.com/office/officeart/2005/8/layout/hierarchy3"/>
    <dgm:cxn modelId="{680EBB17-07A2-430D-B86A-DE1649CBDAB6}" type="presParOf" srcId="{C099D717-C90A-4670-9EA8-7ECA1E7845A2}" destId="{F29A21B0-1AC1-4F34-BD22-66A46EA9B02A}" srcOrd="5" destOrd="0" presId="urn:microsoft.com/office/officeart/2005/8/layout/hierarchy3"/>
    <dgm:cxn modelId="{4662E873-4466-4339-B4D3-95E634E5731F}" type="presParOf" srcId="{822DD2C2-81BC-4429-BA79-4A1306387016}" destId="{593759A0-CE49-4620-8BC4-A08190A48F9A}" srcOrd="1" destOrd="0" presId="urn:microsoft.com/office/officeart/2005/8/layout/hierarchy3"/>
    <dgm:cxn modelId="{D0205C3F-DE95-4C17-95B2-8433954195CC}" type="presParOf" srcId="{593759A0-CE49-4620-8BC4-A08190A48F9A}" destId="{218A2A21-EC2C-4544-B4D1-436A67A52435}" srcOrd="0" destOrd="0" presId="urn:microsoft.com/office/officeart/2005/8/layout/hierarchy3"/>
    <dgm:cxn modelId="{23E7DA2C-D102-4063-AE39-E8CDE4A903A0}" type="presParOf" srcId="{218A2A21-EC2C-4544-B4D1-436A67A52435}" destId="{4AF54B3A-ECB9-462B-B8E4-96A131FCFF68}" srcOrd="0" destOrd="0" presId="urn:microsoft.com/office/officeart/2005/8/layout/hierarchy3"/>
    <dgm:cxn modelId="{DF89A13F-838A-43B5-8EA7-629EA15062A9}" type="presParOf" srcId="{218A2A21-EC2C-4544-B4D1-436A67A52435}" destId="{E049F4AB-0053-4A09-B5A1-285ADE46237F}" srcOrd="1" destOrd="0" presId="urn:microsoft.com/office/officeart/2005/8/layout/hierarchy3"/>
    <dgm:cxn modelId="{03C9F667-AB78-4474-90EA-3DE7467DFAB8}" type="presParOf" srcId="{593759A0-CE49-4620-8BC4-A08190A48F9A}" destId="{6AD5C534-27DF-4C82-9D10-2F589594F2E8}" srcOrd="1" destOrd="0" presId="urn:microsoft.com/office/officeart/2005/8/layout/hierarchy3"/>
    <dgm:cxn modelId="{D9369A34-2F34-4052-9009-32E75D19BED6}" type="presParOf" srcId="{6AD5C534-27DF-4C82-9D10-2F589594F2E8}" destId="{F15B3E6E-A267-4C5C-BBD6-00395AD6E7FC}" srcOrd="0" destOrd="0" presId="urn:microsoft.com/office/officeart/2005/8/layout/hierarchy3"/>
    <dgm:cxn modelId="{584608CF-FE8A-44D4-8552-CF8EDB1D345A}" type="presParOf" srcId="{6AD5C534-27DF-4C82-9D10-2F589594F2E8}" destId="{34CCDB4C-AAD2-4371-A72B-21B09797D0D8}" srcOrd="1" destOrd="0" presId="urn:microsoft.com/office/officeart/2005/8/layout/hierarchy3"/>
    <dgm:cxn modelId="{4E842F12-0651-4275-8668-B2AD254625F9}" type="presParOf" srcId="{6AD5C534-27DF-4C82-9D10-2F589594F2E8}" destId="{229A233E-30E9-49E6-8FF7-A7D5860E9BE8}" srcOrd="2" destOrd="0" presId="urn:microsoft.com/office/officeart/2005/8/layout/hierarchy3"/>
    <dgm:cxn modelId="{EE1D4835-62E1-4540-9CF9-9CB805F629F6}" type="presParOf" srcId="{6AD5C534-27DF-4C82-9D10-2F589594F2E8}" destId="{AA1AC1B3-A917-455B-978E-A2C7075A5248}" srcOrd="3" destOrd="0" presId="urn:microsoft.com/office/officeart/2005/8/layout/hierarchy3"/>
    <dgm:cxn modelId="{D0239CBD-174B-4A7E-81BF-171FBAF0BEEC}" type="presParOf" srcId="{6AD5C534-27DF-4C82-9D10-2F589594F2E8}" destId="{260CF016-8353-4DC3-AA42-EC1B0736E4CC}" srcOrd="4" destOrd="0" presId="urn:microsoft.com/office/officeart/2005/8/layout/hierarchy3"/>
    <dgm:cxn modelId="{F5431E06-A43B-45C0-9646-090D302BAB83}" type="presParOf" srcId="{6AD5C534-27DF-4C82-9D10-2F589594F2E8}" destId="{043F8A10-F9D7-462B-9D14-780796BF355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90C3EE-5F0C-4B5B-BC3C-9E8A9D5F3273}" type="doc">
      <dgm:prSet loTypeId="urn:microsoft.com/office/officeart/2005/8/layout/radial6" loCatId="cycle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9FA2AD7-8069-4C40-8929-41851D99C01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«Мать и дитя» - </a:t>
          </a:r>
        </a:p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98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человек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7AAD9D72-5803-4C0B-9C04-186E2CD40F43}" type="parTrans" cxnId="{BDFB0D55-FD61-435A-B85E-AFEBEC523A4C}">
      <dgm:prSet/>
      <dgm:spPr/>
      <dgm:t>
        <a:bodyPr/>
        <a:lstStyle/>
        <a:p>
          <a:endParaRPr lang="ru-RU"/>
        </a:p>
      </dgm:t>
    </dgm:pt>
    <dgm:pt modelId="{EC1F6FF8-3C1C-41F1-BEB6-2754FC988CE0}" type="sibTrans" cxnId="{BDFB0D55-FD61-435A-B85E-AFEBEC523A4C}">
      <dgm:prSet/>
      <dgm:spPr>
        <a:solidFill>
          <a:srgbClr val="3366FF"/>
        </a:solidFill>
      </dgm:spPr>
      <dgm:t>
        <a:bodyPr/>
        <a:lstStyle/>
        <a:p>
          <a:endParaRPr lang="ru-RU"/>
        </a:p>
      </dgm:t>
    </dgm:pt>
    <dgm:pt modelId="{0369926B-CFED-45B4-95DA-D792BA79822A}">
      <dgm:prSet phldrT="[Текст]" custT="1"/>
      <dgm:spPr>
        <a:solidFill>
          <a:srgbClr val="0BC58B"/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Взрослое население - 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309 человек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A740B1-5B73-4ABB-81FB-3FCDD07CD568}" type="parTrans" cxnId="{16023C6C-0477-4F05-87A8-0000646BEDE5}">
      <dgm:prSet/>
      <dgm:spPr/>
      <dgm:t>
        <a:bodyPr/>
        <a:lstStyle/>
        <a:p>
          <a:endParaRPr lang="ru-RU"/>
        </a:p>
      </dgm:t>
    </dgm:pt>
    <dgm:pt modelId="{14F96E5D-070A-4BB0-AD3F-8DEC0FF6C253}" type="sibTrans" cxnId="{16023C6C-0477-4F05-87A8-0000646BEDE5}">
      <dgm:prSet/>
      <dgm:spPr>
        <a:solidFill>
          <a:srgbClr val="3366FF"/>
        </a:solidFill>
      </dgm:spPr>
      <dgm:t>
        <a:bodyPr/>
        <a:lstStyle/>
        <a:p>
          <a:endParaRPr lang="ru-RU"/>
        </a:p>
      </dgm:t>
    </dgm:pt>
    <dgm:pt modelId="{47DD36B5-06FD-4EA8-A0DA-834B2D08FC5C}">
      <dgm:prSet custT="1"/>
      <dgm:spPr>
        <a:solidFill>
          <a:srgbClr val="FF66FF"/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Пролечено </a:t>
          </a:r>
        </a:p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407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человек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0ADBA7A-9FF5-47AA-B474-ECBA8634AA5E}" type="parTrans" cxnId="{2C01CA2D-CD0E-4AC2-B42A-86E0F16E4383}">
      <dgm:prSet/>
      <dgm:spPr/>
      <dgm:t>
        <a:bodyPr/>
        <a:lstStyle/>
        <a:p>
          <a:endParaRPr lang="ru-RU"/>
        </a:p>
      </dgm:t>
    </dgm:pt>
    <dgm:pt modelId="{4DA96380-D14B-4AA3-A9C2-95592C829027}" type="sibTrans" cxnId="{2C01CA2D-CD0E-4AC2-B42A-86E0F16E4383}">
      <dgm:prSet/>
      <dgm:spPr>
        <a:solidFill>
          <a:srgbClr val="3366FF"/>
        </a:solidFill>
      </dgm:spPr>
      <dgm:t>
        <a:bodyPr/>
        <a:lstStyle/>
        <a:p>
          <a:endParaRPr lang="ru-RU"/>
        </a:p>
      </dgm:t>
    </dgm:pt>
    <dgm:pt modelId="{8A3471AA-5543-4034-88F5-76712D76895B}" type="pres">
      <dgm:prSet presAssocID="{4490C3EE-5F0C-4B5B-BC3C-9E8A9D5F32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D73EF8-4162-48A1-9549-4FA9A941A197}" type="pres">
      <dgm:prSet presAssocID="{47DD36B5-06FD-4EA8-A0DA-834B2D08FC5C}" presName="centerShape" presStyleLbl="node0" presStyleIdx="0" presStyleCnt="1" custScaleX="198271"/>
      <dgm:spPr/>
      <dgm:t>
        <a:bodyPr/>
        <a:lstStyle/>
        <a:p>
          <a:endParaRPr lang="ru-RU"/>
        </a:p>
      </dgm:t>
    </dgm:pt>
    <dgm:pt modelId="{A4F536FF-6DEB-48E8-9BDD-FE32696A2DFD}" type="pres">
      <dgm:prSet presAssocID="{89FA2AD7-8069-4C40-8929-41851D99C019}" presName="node" presStyleLbl="node1" presStyleIdx="0" presStyleCnt="2" custScaleX="233368" custScaleY="104419" custRadScaleRad="109200" custRadScaleInc="-45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48B58-B535-44F4-BF7C-860D4894E4B7}" type="pres">
      <dgm:prSet presAssocID="{89FA2AD7-8069-4C40-8929-41851D99C019}" presName="dummy" presStyleCnt="0"/>
      <dgm:spPr/>
    </dgm:pt>
    <dgm:pt modelId="{629804BE-D2BB-4A75-9EDC-FCE34622FEC9}" type="pres">
      <dgm:prSet presAssocID="{EC1F6FF8-3C1C-41F1-BEB6-2754FC988CE0}" presName="sibTrans" presStyleLbl="sibTrans2D1" presStyleIdx="0" presStyleCnt="2" custScaleX="87916" custLinFactNeighborX="8310" custLinFactNeighborY="-13180"/>
      <dgm:spPr/>
      <dgm:t>
        <a:bodyPr/>
        <a:lstStyle/>
        <a:p>
          <a:endParaRPr lang="ru-RU"/>
        </a:p>
      </dgm:t>
    </dgm:pt>
    <dgm:pt modelId="{D4657535-16C6-4C06-A8FC-A38055B31F44}" type="pres">
      <dgm:prSet presAssocID="{0369926B-CFED-45B4-95DA-D792BA79822A}" presName="node" presStyleLbl="node1" presStyleIdx="1" presStyleCnt="2" custScaleX="185751" custScaleY="114247" custRadScaleRad="110498" custRadScaleInc="-4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411DB-11C0-455A-A0BA-28BDF613F8A2}" type="pres">
      <dgm:prSet presAssocID="{0369926B-CFED-45B4-95DA-D792BA79822A}" presName="dummy" presStyleCnt="0"/>
      <dgm:spPr/>
    </dgm:pt>
    <dgm:pt modelId="{C0D17AF3-D202-4350-96B9-1249B276B54F}" type="pres">
      <dgm:prSet presAssocID="{14F96E5D-070A-4BB0-AD3F-8DEC0FF6C253}" presName="sibTrans" presStyleLbl="sibTrans2D1" presStyleIdx="1" presStyleCnt="2" custScaleX="119442"/>
      <dgm:spPr/>
      <dgm:t>
        <a:bodyPr/>
        <a:lstStyle/>
        <a:p>
          <a:endParaRPr lang="ru-RU"/>
        </a:p>
      </dgm:t>
    </dgm:pt>
  </dgm:ptLst>
  <dgm:cxnLst>
    <dgm:cxn modelId="{A66D121B-5ECF-4D23-BB48-F9C566622414}" type="presOf" srcId="{14F96E5D-070A-4BB0-AD3F-8DEC0FF6C253}" destId="{C0D17AF3-D202-4350-96B9-1249B276B54F}" srcOrd="0" destOrd="0" presId="urn:microsoft.com/office/officeart/2005/8/layout/radial6"/>
    <dgm:cxn modelId="{ADCBEF46-EAF0-4068-A8EF-5B55965EB533}" type="presOf" srcId="{EC1F6FF8-3C1C-41F1-BEB6-2754FC988CE0}" destId="{629804BE-D2BB-4A75-9EDC-FCE34622FEC9}" srcOrd="0" destOrd="0" presId="urn:microsoft.com/office/officeart/2005/8/layout/radial6"/>
    <dgm:cxn modelId="{D42D1FDD-2F1C-4250-9D81-0FD31733F8AD}" type="presOf" srcId="{4490C3EE-5F0C-4B5B-BC3C-9E8A9D5F3273}" destId="{8A3471AA-5543-4034-88F5-76712D76895B}" srcOrd="0" destOrd="0" presId="urn:microsoft.com/office/officeart/2005/8/layout/radial6"/>
    <dgm:cxn modelId="{BDFB0D55-FD61-435A-B85E-AFEBEC523A4C}" srcId="{47DD36B5-06FD-4EA8-A0DA-834B2D08FC5C}" destId="{89FA2AD7-8069-4C40-8929-41851D99C019}" srcOrd="0" destOrd="0" parTransId="{7AAD9D72-5803-4C0B-9C04-186E2CD40F43}" sibTransId="{EC1F6FF8-3C1C-41F1-BEB6-2754FC988CE0}"/>
    <dgm:cxn modelId="{2C01CA2D-CD0E-4AC2-B42A-86E0F16E4383}" srcId="{4490C3EE-5F0C-4B5B-BC3C-9E8A9D5F3273}" destId="{47DD36B5-06FD-4EA8-A0DA-834B2D08FC5C}" srcOrd="0" destOrd="0" parTransId="{F0ADBA7A-9FF5-47AA-B474-ECBA8634AA5E}" sibTransId="{4DA96380-D14B-4AA3-A9C2-95592C829027}"/>
    <dgm:cxn modelId="{95B2DA5A-DA33-4341-8915-A9875E7294CD}" type="presOf" srcId="{89FA2AD7-8069-4C40-8929-41851D99C019}" destId="{A4F536FF-6DEB-48E8-9BDD-FE32696A2DFD}" srcOrd="0" destOrd="0" presId="urn:microsoft.com/office/officeart/2005/8/layout/radial6"/>
    <dgm:cxn modelId="{B690F6A0-2B28-4756-B8D1-AEB8B2A69D5E}" type="presOf" srcId="{47DD36B5-06FD-4EA8-A0DA-834B2D08FC5C}" destId="{D6D73EF8-4162-48A1-9549-4FA9A941A197}" srcOrd="0" destOrd="0" presId="urn:microsoft.com/office/officeart/2005/8/layout/radial6"/>
    <dgm:cxn modelId="{16023C6C-0477-4F05-87A8-0000646BEDE5}" srcId="{47DD36B5-06FD-4EA8-A0DA-834B2D08FC5C}" destId="{0369926B-CFED-45B4-95DA-D792BA79822A}" srcOrd="1" destOrd="0" parTransId="{F6A740B1-5B73-4ABB-81FB-3FCDD07CD568}" sibTransId="{14F96E5D-070A-4BB0-AD3F-8DEC0FF6C253}"/>
    <dgm:cxn modelId="{A96CC91E-B7A8-41D3-A15B-4AD0CD2FD785}" type="presOf" srcId="{0369926B-CFED-45B4-95DA-D792BA79822A}" destId="{D4657535-16C6-4C06-A8FC-A38055B31F44}" srcOrd="0" destOrd="0" presId="urn:microsoft.com/office/officeart/2005/8/layout/radial6"/>
    <dgm:cxn modelId="{96EEFD1F-7151-463F-A1CE-C0F2BF9C9367}" type="presParOf" srcId="{8A3471AA-5543-4034-88F5-76712D76895B}" destId="{D6D73EF8-4162-48A1-9549-4FA9A941A197}" srcOrd="0" destOrd="0" presId="urn:microsoft.com/office/officeart/2005/8/layout/radial6"/>
    <dgm:cxn modelId="{858BA4D3-A037-4BBA-A9B6-27F0EF659D09}" type="presParOf" srcId="{8A3471AA-5543-4034-88F5-76712D76895B}" destId="{A4F536FF-6DEB-48E8-9BDD-FE32696A2DFD}" srcOrd="1" destOrd="0" presId="urn:microsoft.com/office/officeart/2005/8/layout/radial6"/>
    <dgm:cxn modelId="{A0495669-0CFA-468C-92AD-9A4684F662B0}" type="presParOf" srcId="{8A3471AA-5543-4034-88F5-76712D76895B}" destId="{63F48B58-B535-44F4-BF7C-860D4894E4B7}" srcOrd="2" destOrd="0" presId="urn:microsoft.com/office/officeart/2005/8/layout/radial6"/>
    <dgm:cxn modelId="{B7CAC38D-18CD-4640-8E13-63272ABE6041}" type="presParOf" srcId="{8A3471AA-5543-4034-88F5-76712D76895B}" destId="{629804BE-D2BB-4A75-9EDC-FCE34622FEC9}" srcOrd="3" destOrd="0" presId="urn:microsoft.com/office/officeart/2005/8/layout/radial6"/>
    <dgm:cxn modelId="{67AF54C6-F4B3-4C33-8BF3-8271FDFDB5DC}" type="presParOf" srcId="{8A3471AA-5543-4034-88F5-76712D76895B}" destId="{D4657535-16C6-4C06-A8FC-A38055B31F44}" srcOrd="4" destOrd="0" presId="urn:microsoft.com/office/officeart/2005/8/layout/radial6"/>
    <dgm:cxn modelId="{2A3B4018-4C56-4AED-8AE0-1F582AB69D53}" type="presParOf" srcId="{8A3471AA-5543-4034-88F5-76712D76895B}" destId="{56A411DB-11C0-455A-A0BA-28BDF613F8A2}" srcOrd="5" destOrd="0" presId="urn:microsoft.com/office/officeart/2005/8/layout/radial6"/>
    <dgm:cxn modelId="{977796B0-BF69-435E-ADC3-16C7FE9D779E}" type="presParOf" srcId="{8A3471AA-5543-4034-88F5-76712D76895B}" destId="{C0D17AF3-D202-4350-96B9-1249B276B54F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90C3EE-5F0C-4B5B-BC3C-9E8A9D5F3273}" type="doc">
      <dgm:prSet loTypeId="urn:microsoft.com/office/officeart/2005/8/layout/radial6" loCatId="cycle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9FA2AD7-8069-4C40-8929-41851D99C019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Дети -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23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 человека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7AAD9D72-5803-4C0B-9C04-186E2CD40F43}" type="parTrans" cxnId="{BDFB0D55-FD61-435A-B85E-AFEBEC523A4C}">
      <dgm:prSet/>
      <dgm:spPr/>
      <dgm:t>
        <a:bodyPr/>
        <a:lstStyle/>
        <a:p>
          <a:endParaRPr lang="ru-RU"/>
        </a:p>
      </dgm:t>
    </dgm:pt>
    <dgm:pt modelId="{EC1F6FF8-3C1C-41F1-BEB6-2754FC988CE0}" type="sibTrans" cxnId="{BDFB0D55-FD61-435A-B85E-AFEBEC523A4C}">
      <dgm:prSet/>
      <dgm:spPr>
        <a:solidFill>
          <a:srgbClr val="3366FF"/>
        </a:solidFill>
      </dgm:spPr>
      <dgm:t>
        <a:bodyPr/>
        <a:lstStyle/>
        <a:p>
          <a:endParaRPr lang="ru-RU"/>
        </a:p>
      </dgm:t>
    </dgm:pt>
    <dgm:pt modelId="{0369926B-CFED-45B4-95DA-D792BA79822A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Взрослое население - 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26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человек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A740B1-5B73-4ABB-81FB-3FCDD07CD568}" type="parTrans" cxnId="{16023C6C-0477-4F05-87A8-0000646BEDE5}">
      <dgm:prSet/>
      <dgm:spPr/>
      <dgm:t>
        <a:bodyPr/>
        <a:lstStyle/>
        <a:p>
          <a:endParaRPr lang="ru-RU"/>
        </a:p>
      </dgm:t>
    </dgm:pt>
    <dgm:pt modelId="{14F96E5D-070A-4BB0-AD3F-8DEC0FF6C253}" type="sibTrans" cxnId="{16023C6C-0477-4F05-87A8-0000646BEDE5}">
      <dgm:prSet/>
      <dgm:spPr>
        <a:solidFill>
          <a:srgbClr val="3366FF"/>
        </a:solidFill>
      </dgm:spPr>
      <dgm:t>
        <a:bodyPr/>
        <a:lstStyle/>
        <a:p>
          <a:endParaRPr lang="ru-RU"/>
        </a:p>
      </dgm:t>
    </dgm:pt>
    <dgm:pt modelId="{47DD36B5-06FD-4EA8-A0DA-834B2D08FC5C}">
      <dgm:prSet custT="1"/>
      <dgm:spPr>
        <a:solidFill>
          <a:srgbClr val="CCFF33"/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Получили ВТМП</a:t>
          </a:r>
        </a:p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49 человек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0ADBA7A-9FF5-47AA-B474-ECBA8634AA5E}" type="parTrans" cxnId="{2C01CA2D-CD0E-4AC2-B42A-86E0F16E4383}">
      <dgm:prSet/>
      <dgm:spPr/>
      <dgm:t>
        <a:bodyPr/>
        <a:lstStyle/>
        <a:p>
          <a:endParaRPr lang="ru-RU"/>
        </a:p>
      </dgm:t>
    </dgm:pt>
    <dgm:pt modelId="{4DA96380-D14B-4AA3-A9C2-95592C829027}" type="sibTrans" cxnId="{2C01CA2D-CD0E-4AC2-B42A-86E0F16E4383}">
      <dgm:prSet/>
      <dgm:spPr>
        <a:solidFill>
          <a:srgbClr val="3366FF"/>
        </a:solidFill>
      </dgm:spPr>
      <dgm:t>
        <a:bodyPr/>
        <a:lstStyle/>
        <a:p>
          <a:endParaRPr lang="ru-RU"/>
        </a:p>
      </dgm:t>
    </dgm:pt>
    <dgm:pt modelId="{8A3471AA-5543-4034-88F5-76712D76895B}" type="pres">
      <dgm:prSet presAssocID="{4490C3EE-5F0C-4B5B-BC3C-9E8A9D5F32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D73EF8-4162-48A1-9549-4FA9A941A197}" type="pres">
      <dgm:prSet presAssocID="{47DD36B5-06FD-4EA8-A0DA-834B2D08FC5C}" presName="centerShape" presStyleLbl="node0" presStyleIdx="0" presStyleCnt="1" custScaleX="198271" custLinFactNeighborX="-1955" custLinFactNeighborY="-468"/>
      <dgm:spPr/>
      <dgm:t>
        <a:bodyPr/>
        <a:lstStyle/>
        <a:p>
          <a:endParaRPr lang="ru-RU"/>
        </a:p>
      </dgm:t>
    </dgm:pt>
    <dgm:pt modelId="{A4F536FF-6DEB-48E8-9BDD-FE32696A2DFD}" type="pres">
      <dgm:prSet presAssocID="{89FA2AD7-8069-4C40-8929-41851D99C019}" presName="node" presStyleLbl="node1" presStyleIdx="0" presStyleCnt="2" custScaleX="233368" custScaleY="104419" custRadScaleRad="109200" custRadScaleInc="-45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48B58-B535-44F4-BF7C-860D4894E4B7}" type="pres">
      <dgm:prSet presAssocID="{89FA2AD7-8069-4C40-8929-41851D99C019}" presName="dummy" presStyleCnt="0"/>
      <dgm:spPr/>
    </dgm:pt>
    <dgm:pt modelId="{629804BE-D2BB-4A75-9EDC-FCE34622FEC9}" type="pres">
      <dgm:prSet presAssocID="{EC1F6FF8-3C1C-41F1-BEB6-2754FC988CE0}" presName="sibTrans" presStyleLbl="sibTrans2D1" presStyleIdx="0" presStyleCnt="2" custScaleX="87916" custLinFactNeighborX="8310" custLinFactNeighborY="-13180"/>
      <dgm:spPr/>
      <dgm:t>
        <a:bodyPr/>
        <a:lstStyle/>
        <a:p>
          <a:endParaRPr lang="ru-RU"/>
        </a:p>
      </dgm:t>
    </dgm:pt>
    <dgm:pt modelId="{D4657535-16C6-4C06-A8FC-A38055B31F44}" type="pres">
      <dgm:prSet presAssocID="{0369926B-CFED-45B4-95DA-D792BA79822A}" presName="node" presStyleLbl="node1" presStyleIdx="1" presStyleCnt="2" custScaleX="185751" custScaleY="114247" custRadScaleRad="106319" custRadScaleInc="-44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411DB-11C0-455A-A0BA-28BDF613F8A2}" type="pres">
      <dgm:prSet presAssocID="{0369926B-CFED-45B4-95DA-D792BA79822A}" presName="dummy" presStyleCnt="0"/>
      <dgm:spPr/>
    </dgm:pt>
    <dgm:pt modelId="{C0D17AF3-D202-4350-96B9-1249B276B54F}" type="pres">
      <dgm:prSet presAssocID="{14F96E5D-070A-4BB0-AD3F-8DEC0FF6C253}" presName="sibTrans" presStyleLbl="sibTrans2D1" presStyleIdx="1" presStyleCnt="2" custScaleX="119442" custLinFactNeighborX="-3559" custLinFactNeighborY="-2309"/>
      <dgm:spPr/>
      <dgm:t>
        <a:bodyPr/>
        <a:lstStyle/>
        <a:p>
          <a:endParaRPr lang="ru-RU"/>
        </a:p>
      </dgm:t>
    </dgm:pt>
  </dgm:ptLst>
  <dgm:cxnLst>
    <dgm:cxn modelId="{69C3FED7-9D98-4A52-A278-0BB1182F7DA6}" type="presOf" srcId="{89FA2AD7-8069-4C40-8929-41851D99C019}" destId="{A4F536FF-6DEB-48E8-9BDD-FE32696A2DFD}" srcOrd="0" destOrd="0" presId="urn:microsoft.com/office/officeart/2005/8/layout/radial6"/>
    <dgm:cxn modelId="{16023C6C-0477-4F05-87A8-0000646BEDE5}" srcId="{47DD36B5-06FD-4EA8-A0DA-834B2D08FC5C}" destId="{0369926B-CFED-45B4-95DA-D792BA79822A}" srcOrd="1" destOrd="0" parTransId="{F6A740B1-5B73-4ABB-81FB-3FCDD07CD568}" sibTransId="{14F96E5D-070A-4BB0-AD3F-8DEC0FF6C253}"/>
    <dgm:cxn modelId="{BDFB0D55-FD61-435A-B85E-AFEBEC523A4C}" srcId="{47DD36B5-06FD-4EA8-A0DA-834B2D08FC5C}" destId="{89FA2AD7-8069-4C40-8929-41851D99C019}" srcOrd="0" destOrd="0" parTransId="{7AAD9D72-5803-4C0B-9C04-186E2CD40F43}" sibTransId="{EC1F6FF8-3C1C-41F1-BEB6-2754FC988CE0}"/>
    <dgm:cxn modelId="{A5DD7647-04E8-4916-A67F-00DDF3ECCF80}" type="presOf" srcId="{0369926B-CFED-45B4-95DA-D792BA79822A}" destId="{D4657535-16C6-4C06-A8FC-A38055B31F44}" srcOrd="0" destOrd="0" presId="urn:microsoft.com/office/officeart/2005/8/layout/radial6"/>
    <dgm:cxn modelId="{92F3E487-BCFF-4DF4-8126-545ACD956D2C}" type="presOf" srcId="{14F96E5D-070A-4BB0-AD3F-8DEC0FF6C253}" destId="{C0D17AF3-D202-4350-96B9-1249B276B54F}" srcOrd="0" destOrd="0" presId="urn:microsoft.com/office/officeart/2005/8/layout/radial6"/>
    <dgm:cxn modelId="{D839FA88-1779-4111-9E83-5E505BC34BFA}" type="presOf" srcId="{4490C3EE-5F0C-4B5B-BC3C-9E8A9D5F3273}" destId="{8A3471AA-5543-4034-88F5-76712D76895B}" srcOrd="0" destOrd="0" presId="urn:microsoft.com/office/officeart/2005/8/layout/radial6"/>
    <dgm:cxn modelId="{A636A60A-DA54-438A-937F-AFDFA90B920C}" type="presOf" srcId="{EC1F6FF8-3C1C-41F1-BEB6-2754FC988CE0}" destId="{629804BE-D2BB-4A75-9EDC-FCE34622FEC9}" srcOrd="0" destOrd="0" presId="urn:microsoft.com/office/officeart/2005/8/layout/radial6"/>
    <dgm:cxn modelId="{5B39EFB3-8F17-488E-A9B6-B47C804D5AE6}" type="presOf" srcId="{47DD36B5-06FD-4EA8-A0DA-834B2D08FC5C}" destId="{D6D73EF8-4162-48A1-9549-4FA9A941A197}" srcOrd="0" destOrd="0" presId="urn:microsoft.com/office/officeart/2005/8/layout/radial6"/>
    <dgm:cxn modelId="{2C01CA2D-CD0E-4AC2-B42A-86E0F16E4383}" srcId="{4490C3EE-5F0C-4B5B-BC3C-9E8A9D5F3273}" destId="{47DD36B5-06FD-4EA8-A0DA-834B2D08FC5C}" srcOrd="0" destOrd="0" parTransId="{F0ADBA7A-9FF5-47AA-B474-ECBA8634AA5E}" sibTransId="{4DA96380-D14B-4AA3-A9C2-95592C829027}"/>
    <dgm:cxn modelId="{E736777C-96E0-4030-AACC-4D7DB41387D9}" type="presParOf" srcId="{8A3471AA-5543-4034-88F5-76712D76895B}" destId="{D6D73EF8-4162-48A1-9549-4FA9A941A197}" srcOrd="0" destOrd="0" presId="urn:microsoft.com/office/officeart/2005/8/layout/radial6"/>
    <dgm:cxn modelId="{D2F90E39-BA40-425E-B590-B23EE4BD641A}" type="presParOf" srcId="{8A3471AA-5543-4034-88F5-76712D76895B}" destId="{A4F536FF-6DEB-48E8-9BDD-FE32696A2DFD}" srcOrd="1" destOrd="0" presId="urn:microsoft.com/office/officeart/2005/8/layout/radial6"/>
    <dgm:cxn modelId="{983A6D33-82E2-4C5D-9C49-0CEEFF5A43C8}" type="presParOf" srcId="{8A3471AA-5543-4034-88F5-76712D76895B}" destId="{63F48B58-B535-44F4-BF7C-860D4894E4B7}" srcOrd="2" destOrd="0" presId="urn:microsoft.com/office/officeart/2005/8/layout/radial6"/>
    <dgm:cxn modelId="{737270D4-D210-4930-9FDC-5CC4B5450831}" type="presParOf" srcId="{8A3471AA-5543-4034-88F5-76712D76895B}" destId="{629804BE-D2BB-4A75-9EDC-FCE34622FEC9}" srcOrd="3" destOrd="0" presId="urn:microsoft.com/office/officeart/2005/8/layout/radial6"/>
    <dgm:cxn modelId="{AE848F91-4627-44AF-8218-9222894483BD}" type="presParOf" srcId="{8A3471AA-5543-4034-88F5-76712D76895B}" destId="{D4657535-16C6-4C06-A8FC-A38055B31F44}" srcOrd="4" destOrd="0" presId="urn:microsoft.com/office/officeart/2005/8/layout/radial6"/>
    <dgm:cxn modelId="{051E03DE-05A1-4745-A606-7D67CE80D742}" type="presParOf" srcId="{8A3471AA-5543-4034-88F5-76712D76895B}" destId="{56A411DB-11C0-455A-A0BA-28BDF613F8A2}" srcOrd="5" destOrd="0" presId="urn:microsoft.com/office/officeart/2005/8/layout/radial6"/>
    <dgm:cxn modelId="{BDC9653B-CFB4-4FDC-9E2C-531E2932D935}" type="presParOf" srcId="{8A3471AA-5543-4034-88F5-76712D76895B}" destId="{C0D17AF3-D202-4350-96B9-1249B276B54F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15012-57C5-4C8B-AA0B-50AA8FA21FD8}">
      <dsp:nvSpPr>
        <dsp:cNvPr id="0" name=""/>
        <dsp:cNvSpPr/>
      </dsp:nvSpPr>
      <dsp:spPr>
        <a:xfrm>
          <a:off x="442" y="109694"/>
          <a:ext cx="1413227" cy="706613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Региональная льгота</a:t>
          </a:r>
        </a:p>
      </dsp:txBody>
      <dsp:txXfrm>
        <a:off x="21138" y="130390"/>
        <a:ext cx="1371835" cy="665221"/>
      </dsp:txXfrm>
    </dsp:sp>
    <dsp:sp modelId="{172AF182-E739-4EF1-94F8-B9BA4E3B08BB}">
      <dsp:nvSpPr>
        <dsp:cNvPr id="0" name=""/>
        <dsp:cNvSpPr/>
      </dsp:nvSpPr>
      <dsp:spPr>
        <a:xfrm>
          <a:off x="141765" y="816307"/>
          <a:ext cx="139525" cy="634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136"/>
              </a:lnTo>
              <a:lnTo>
                <a:pt x="139525" y="6341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4A800-3CFE-44D3-9195-A57C23CF65C8}">
      <dsp:nvSpPr>
        <dsp:cNvPr id="0" name=""/>
        <dsp:cNvSpPr/>
      </dsp:nvSpPr>
      <dsp:spPr>
        <a:xfrm>
          <a:off x="281290" y="961340"/>
          <a:ext cx="2100440" cy="978207"/>
        </a:xfrm>
        <a:prstGeom prst="roundRect">
          <a:avLst>
            <a:gd name="adj" fmla="val 10000"/>
          </a:avLst>
        </a:prstGeom>
        <a:solidFill>
          <a:srgbClr val="99FFCC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Лиц, включенных в региональный регистр – 13 671 чел.,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требовалось лечение у 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7 013 чел.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9941" y="989991"/>
        <a:ext cx="2043138" cy="920905"/>
      </dsp:txXfrm>
    </dsp:sp>
    <dsp:sp modelId="{28FAC307-CF2D-4CE9-9D90-E095B4E62FD6}">
      <dsp:nvSpPr>
        <dsp:cNvPr id="0" name=""/>
        <dsp:cNvSpPr/>
      </dsp:nvSpPr>
      <dsp:spPr>
        <a:xfrm>
          <a:off x="141765" y="816307"/>
          <a:ext cx="141322" cy="1810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867"/>
              </a:lnTo>
              <a:lnTo>
                <a:pt x="141322" y="18108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AD3B4-2166-440B-AD83-03065C99031C}">
      <dsp:nvSpPr>
        <dsp:cNvPr id="0" name=""/>
        <dsp:cNvSpPr/>
      </dsp:nvSpPr>
      <dsp:spPr>
        <a:xfrm>
          <a:off x="283087" y="2147822"/>
          <a:ext cx="2051655" cy="958705"/>
        </a:xfrm>
        <a:prstGeom prst="roundRect">
          <a:avLst>
            <a:gd name="adj" fmla="val 10000"/>
          </a:avLst>
        </a:prstGeom>
        <a:solidFill>
          <a:srgbClr val="99FFCC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</a:t>
          </a: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</a:rPr>
            <a:t>израсхо-дованных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в 2016 г.  </a:t>
          </a:r>
          <a:endParaRPr lang="ru-RU" sz="12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64 774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426,9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руб.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1167" y="2175902"/>
        <a:ext cx="1995495" cy="902545"/>
      </dsp:txXfrm>
    </dsp:sp>
    <dsp:sp modelId="{D8B56C21-42A3-405B-8F4B-CE545B9C5F0B}">
      <dsp:nvSpPr>
        <dsp:cNvPr id="0" name=""/>
        <dsp:cNvSpPr/>
      </dsp:nvSpPr>
      <dsp:spPr>
        <a:xfrm>
          <a:off x="141765" y="816307"/>
          <a:ext cx="141322" cy="3043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056"/>
              </a:lnTo>
              <a:lnTo>
                <a:pt x="141322" y="30430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D877B-8ED2-4AA1-90A2-9309F35E3D34}">
      <dsp:nvSpPr>
        <dsp:cNvPr id="0" name=""/>
        <dsp:cNvSpPr/>
      </dsp:nvSpPr>
      <dsp:spPr>
        <a:xfrm>
          <a:off x="283087" y="3283180"/>
          <a:ext cx="1751395" cy="1152366"/>
        </a:xfrm>
        <a:prstGeom prst="roundRect">
          <a:avLst>
            <a:gd name="adj" fmla="val 10000"/>
          </a:avLst>
        </a:prstGeom>
        <a:solidFill>
          <a:srgbClr val="99FFCC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На одного регионального льготника выписано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9,3 рецепта.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одного рецепта 991,3 руб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ru-RU" sz="12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316839" y="3316932"/>
        <a:ext cx="1683891" cy="1084862"/>
      </dsp:txXfrm>
    </dsp:sp>
    <dsp:sp modelId="{4AF54B3A-ECB9-462B-B8E4-96A131FCFF68}">
      <dsp:nvSpPr>
        <dsp:cNvPr id="0" name=""/>
        <dsp:cNvSpPr/>
      </dsp:nvSpPr>
      <dsp:spPr>
        <a:xfrm>
          <a:off x="2483499" y="98621"/>
          <a:ext cx="1413227" cy="706613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Федеральная льгота</a:t>
          </a:r>
          <a:endParaRPr lang="ru-RU" sz="15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504195" y="119317"/>
        <a:ext cx="1371835" cy="665221"/>
      </dsp:txXfrm>
    </dsp:sp>
    <dsp:sp modelId="{F15B3E6E-A267-4C5C-BBD6-00395AD6E7FC}">
      <dsp:nvSpPr>
        <dsp:cNvPr id="0" name=""/>
        <dsp:cNvSpPr/>
      </dsp:nvSpPr>
      <dsp:spPr>
        <a:xfrm>
          <a:off x="2579102" y="805235"/>
          <a:ext cx="91440" cy="646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6053"/>
              </a:lnTo>
              <a:lnTo>
                <a:pt x="114612" y="6460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CDB4C-AAD2-4371-A72B-21B09797D0D8}">
      <dsp:nvSpPr>
        <dsp:cNvPr id="0" name=""/>
        <dsp:cNvSpPr/>
      </dsp:nvSpPr>
      <dsp:spPr>
        <a:xfrm>
          <a:off x="2693714" y="954846"/>
          <a:ext cx="1991316" cy="99288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Лиц, включенных в федеральный регистр -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2 320 чел.,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требовалось лечение у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1 469 чел.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22795" y="983927"/>
        <a:ext cx="1933154" cy="934722"/>
      </dsp:txXfrm>
    </dsp:sp>
    <dsp:sp modelId="{600191EE-8667-4264-B54E-DB005C14A199}">
      <dsp:nvSpPr>
        <dsp:cNvPr id="0" name=""/>
        <dsp:cNvSpPr/>
      </dsp:nvSpPr>
      <dsp:spPr>
        <a:xfrm>
          <a:off x="2579102" y="805235"/>
          <a:ext cx="91440" cy="179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2597"/>
              </a:lnTo>
              <a:lnTo>
                <a:pt x="113187" y="17925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11421-3A8B-4BAC-B6C7-1DA724E697B3}">
      <dsp:nvSpPr>
        <dsp:cNvPr id="0" name=""/>
        <dsp:cNvSpPr/>
      </dsp:nvSpPr>
      <dsp:spPr>
        <a:xfrm>
          <a:off x="2692289" y="2145221"/>
          <a:ext cx="2015250" cy="90522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</a:t>
          </a: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</a:rPr>
            <a:t>израсхо-дованных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в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2016 г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. </a:t>
          </a:r>
          <a:endParaRPr lang="ru-RU" sz="12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27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553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508,6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руб.</a:t>
          </a:r>
          <a:endParaRPr lang="ru-RU" sz="1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18802" y="2171734"/>
        <a:ext cx="1962224" cy="852195"/>
      </dsp:txXfrm>
    </dsp:sp>
    <dsp:sp modelId="{1B7EB516-F8B8-42BC-A750-CB2F355EF25C}">
      <dsp:nvSpPr>
        <dsp:cNvPr id="0" name=""/>
        <dsp:cNvSpPr/>
      </dsp:nvSpPr>
      <dsp:spPr>
        <a:xfrm>
          <a:off x="2624822" y="805235"/>
          <a:ext cx="159067" cy="2993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982"/>
              </a:lnTo>
              <a:lnTo>
                <a:pt x="159067" y="29939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46320-F7D5-4A73-A71C-2198E6BDD248}">
      <dsp:nvSpPr>
        <dsp:cNvPr id="0" name=""/>
        <dsp:cNvSpPr/>
      </dsp:nvSpPr>
      <dsp:spPr>
        <a:xfrm>
          <a:off x="2783889" y="3171995"/>
          <a:ext cx="1754810" cy="125444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На одного федерального льготника выписано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 13,8 рецепта.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одного рецепта 356,2 руб.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20630" y="3208736"/>
        <a:ext cx="1681328" cy="1180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15012-57C5-4C8B-AA0B-50AA8FA21FD8}">
      <dsp:nvSpPr>
        <dsp:cNvPr id="0" name=""/>
        <dsp:cNvSpPr/>
      </dsp:nvSpPr>
      <dsp:spPr>
        <a:xfrm>
          <a:off x="1189" y="0"/>
          <a:ext cx="1698203" cy="729032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50000"/>
                </a:schemeClr>
              </a:solidFill>
            </a:rPr>
            <a:t>7 ВЗН</a:t>
          </a:r>
          <a:endParaRPr lang="ru-RU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542" y="21353"/>
        <a:ext cx="1655497" cy="686326"/>
      </dsp:txXfrm>
    </dsp:sp>
    <dsp:sp modelId="{172AF182-E739-4EF1-94F8-B9BA4E3B08BB}">
      <dsp:nvSpPr>
        <dsp:cNvPr id="0" name=""/>
        <dsp:cNvSpPr/>
      </dsp:nvSpPr>
      <dsp:spPr>
        <a:xfrm>
          <a:off x="171009" y="729032"/>
          <a:ext cx="157518" cy="549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059"/>
              </a:lnTo>
              <a:lnTo>
                <a:pt x="157518" y="5490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4A800-3CFE-44D3-9195-A57C23CF65C8}">
      <dsp:nvSpPr>
        <dsp:cNvPr id="0" name=""/>
        <dsp:cNvSpPr/>
      </dsp:nvSpPr>
      <dsp:spPr>
        <a:xfrm>
          <a:off x="328528" y="847208"/>
          <a:ext cx="1946294" cy="86176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Лиц, включенных в регистр - 121 чел.,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требовали лечение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94 чел.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53768" y="872448"/>
        <a:ext cx="1895814" cy="811286"/>
      </dsp:txXfrm>
    </dsp:sp>
    <dsp:sp modelId="{041816B0-8009-4425-800B-73C2544A3B18}">
      <dsp:nvSpPr>
        <dsp:cNvPr id="0" name=""/>
        <dsp:cNvSpPr/>
      </dsp:nvSpPr>
      <dsp:spPr>
        <a:xfrm>
          <a:off x="171009" y="729032"/>
          <a:ext cx="179598" cy="167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170"/>
              </a:lnTo>
              <a:lnTo>
                <a:pt x="179598" y="16781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F06DA-B297-4A8D-8036-47C12025EBB0}">
      <dsp:nvSpPr>
        <dsp:cNvPr id="0" name=""/>
        <dsp:cNvSpPr/>
      </dsp:nvSpPr>
      <dsp:spPr>
        <a:xfrm>
          <a:off x="350607" y="1969924"/>
          <a:ext cx="1906308" cy="87455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препаратов –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53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440 147, 5 руб.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6222" y="1995539"/>
        <a:ext cx="1855078" cy="823326"/>
      </dsp:txXfrm>
    </dsp:sp>
    <dsp:sp modelId="{381A3192-F32B-4EC5-912F-11F91769FB5F}">
      <dsp:nvSpPr>
        <dsp:cNvPr id="0" name=""/>
        <dsp:cNvSpPr/>
      </dsp:nvSpPr>
      <dsp:spPr>
        <a:xfrm>
          <a:off x="171009" y="729032"/>
          <a:ext cx="179598" cy="2782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2980"/>
              </a:lnTo>
              <a:lnTo>
                <a:pt x="179598" y="27829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A21B0-1AC1-4F34-BD22-66A46EA9B02A}">
      <dsp:nvSpPr>
        <dsp:cNvPr id="0" name=""/>
        <dsp:cNvSpPr/>
      </dsp:nvSpPr>
      <dsp:spPr>
        <a:xfrm>
          <a:off x="350607" y="3071193"/>
          <a:ext cx="1916891" cy="8816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На одного льготника выписано 7,5 рецептов. Стоимость одного рецепта 75 587,2 руб.</a:t>
          </a:r>
          <a:endParaRPr lang="ru-RU" sz="12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6429" y="3097015"/>
        <a:ext cx="1865247" cy="829995"/>
      </dsp:txXfrm>
    </dsp:sp>
    <dsp:sp modelId="{4AF54B3A-ECB9-462B-B8E4-96A131FCFF68}">
      <dsp:nvSpPr>
        <dsp:cNvPr id="0" name=""/>
        <dsp:cNvSpPr/>
      </dsp:nvSpPr>
      <dsp:spPr>
        <a:xfrm>
          <a:off x="2233958" y="0"/>
          <a:ext cx="1497402" cy="735928"/>
        </a:xfrm>
        <a:prstGeom prst="roundRect">
          <a:avLst>
            <a:gd name="adj" fmla="val 10000"/>
          </a:avLst>
        </a:prstGeom>
        <a:solidFill>
          <a:srgbClr val="FF66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chemeClr val="accent1">
                  <a:lumMod val="50000"/>
                </a:schemeClr>
              </a:solidFill>
            </a:rPr>
            <a:t>Орфанные</a:t>
          </a:r>
          <a:r>
            <a:rPr lang="ru-RU" sz="1700" b="1" kern="1200" dirty="0" smtClean="0">
              <a:solidFill>
                <a:schemeClr val="accent1">
                  <a:lumMod val="50000"/>
                </a:schemeClr>
              </a:solidFill>
            </a:rPr>
            <a:t> заболевания</a:t>
          </a:r>
          <a:endParaRPr lang="ru-RU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55513" y="21555"/>
        <a:ext cx="1454292" cy="692818"/>
      </dsp:txXfrm>
    </dsp:sp>
    <dsp:sp modelId="{F15B3E6E-A267-4C5C-BBD6-00395AD6E7FC}">
      <dsp:nvSpPr>
        <dsp:cNvPr id="0" name=""/>
        <dsp:cNvSpPr/>
      </dsp:nvSpPr>
      <dsp:spPr>
        <a:xfrm>
          <a:off x="2383699" y="735928"/>
          <a:ext cx="128053" cy="52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265"/>
              </a:lnTo>
              <a:lnTo>
                <a:pt x="128053" y="521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CDB4C-AAD2-4371-A72B-21B09797D0D8}">
      <dsp:nvSpPr>
        <dsp:cNvPr id="0" name=""/>
        <dsp:cNvSpPr/>
      </dsp:nvSpPr>
      <dsp:spPr>
        <a:xfrm>
          <a:off x="2511752" y="851181"/>
          <a:ext cx="1475343" cy="81202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Лиц, включенных в регистр 25 чел., лечение получили 20 чел.</a:t>
          </a:r>
        </a:p>
      </dsp:txBody>
      <dsp:txXfrm>
        <a:off x="2535535" y="874964"/>
        <a:ext cx="1427777" cy="764460"/>
      </dsp:txXfrm>
    </dsp:sp>
    <dsp:sp modelId="{229A233E-30E9-49E6-8FF7-A7D5860E9BE8}">
      <dsp:nvSpPr>
        <dsp:cNvPr id="0" name=""/>
        <dsp:cNvSpPr/>
      </dsp:nvSpPr>
      <dsp:spPr>
        <a:xfrm>
          <a:off x="2383699" y="735928"/>
          <a:ext cx="138294" cy="1604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643"/>
              </a:lnTo>
              <a:lnTo>
                <a:pt x="138294" y="16046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C1B3-A917-455B-978E-A2C7075A5248}">
      <dsp:nvSpPr>
        <dsp:cNvPr id="0" name=""/>
        <dsp:cNvSpPr/>
      </dsp:nvSpPr>
      <dsp:spPr>
        <a:xfrm>
          <a:off x="2521993" y="1783311"/>
          <a:ext cx="1534591" cy="111452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израсходованных в 2016 г., </a:t>
          </a:r>
          <a:endParaRPr lang="ru-RU" sz="12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950 573,3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руб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.</a:t>
          </a:r>
        </a:p>
      </dsp:txBody>
      <dsp:txXfrm>
        <a:off x="2554636" y="1815954"/>
        <a:ext cx="1469305" cy="1049235"/>
      </dsp:txXfrm>
    </dsp:sp>
    <dsp:sp modelId="{260CF016-8353-4DC3-AA42-EC1B0736E4CC}">
      <dsp:nvSpPr>
        <dsp:cNvPr id="0" name=""/>
        <dsp:cNvSpPr/>
      </dsp:nvSpPr>
      <dsp:spPr>
        <a:xfrm>
          <a:off x="2383699" y="735928"/>
          <a:ext cx="186155" cy="300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9380"/>
              </a:lnTo>
              <a:lnTo>
                <a:pt x="186155" y="30093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F8A10-F9D7-462B-9D14-780796BF3557}">
      <dsp:nvSpPr>
        <dsp:cNvPr id="0" name=""/>
        <dsp:cNvSpPr/>
      </dsp:nvSpPr>
      <dsp:spPr>
        <a:xfrm>
          <a:off x="2569854" y="3170137"/>
          <a:ext cx="1479100" cy="115034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На одного льготника 13,0 рецепта. Стоимость одного рецепта  22 886,8 руб.</a:t>
          </a:r>
        </a:p>
      </dsp:txBody>
      <dsp:txXfrm>
        <a:off x="2603546" y="3203829"/>
        <a:ext cx="1411716" cy="1082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17AF3-D202-4350-96B9-1249B276B54F}">
      <dsp:nvSpPr>
        <dsp:cNvPr id="0" name=""/>
        <dsp:cNvSpPr/>
      </dsp:nvSpPr>
      <dsp:spPr>
        <a:xfrm>
          <a:off x="-117102" y="279472"/>
          <a:ext cx="3432796" cy="2874027"/>
        </a:xfrm>
        <a:prstGeom prst="blockArc">
          <a:avLst>
            <a:gd name="adj1" fmla="val 3877347"/>
            <a:gd name="adj2" fmla="val 14677347"/>
            <a:gd name="adj3" fmla="val 4279"/>
          </a:avLst>
        </a:prstGeom>
        <a:solidFill>
          <a:srgbClr val="3366FF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9804BE-D2BB-4A75-9EDC-FCE34622FEC9}">
      <dsp:nvSpPr>
        <dsp:cNvPr id="0" name=""/>
        <dsp:cNvSpPr/>
      </dsp:nvSpPr>
      <dsp:spPr>
        <a:xfrm>
          <a:off x="574761" y="-99324"/>
          <a:ext cx="2526730" cy="2874027"/>
        </a:xfrm>
        <a:prstGeom prst="blockArc">
          <a:avLst>
            <a:gd name="adj1" fmla="val 14677347"/>
            <a:gd name="adj2" fmla="val 3877347"/>
            <a:gd name="adj3" fmla="val 4279"/>
          </a:avLst>
        </a:prstGeom>
        <a:solidFill>
          <a:srgbClr val="3366FF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D73EF8-4162-48A1-9549-4FA9A941A197}">
      <dsp:nvSpPr>
        <dsp:cNvPr id="0" name=""/>
        <dsp:cNvSpPr/>
      </dsp:nvSpPr>
      <dsp:spPr>
        <a:xfrm>
          <a:off x="360035" y="1092262"/>
          <a:ext cx="2419184" cy="1220140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Пролечено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407 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человек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14316" y="1270947"/>
        <a:ext cx="1710622" cy="862770"/>
      </dsp:txXfrm>
    </dsp:sp>
    <dsp:sp modelId="{A4F536FF-6DEB-48E8-9BDD-FE32696A2DFD}">
      <dsp:nvSpPr>
        <dsp:cNvPr id="0" name=""/>
        <dsp:cNvSpPr/>
      </dsp:nvSpPr>
      <dsp:spPr>
        <a:xfrm>
          <a:off x="0" y="0"/>
          <a:ext cx="1993192" cy="891840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«Мать и дитя» -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98 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человек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1896" y="130607"/>
        <a:ext cx="1409400" cy="630626"/>
      </dsp:txXfrm>
    </dsp:sp>
    <dsp:sp modelId="{D4657535-16C6-4C06-A8FC-A38055B31F44}">
      <dsp:nvSpPr>
        <dsp:cNvPr id="0" name=""/>
        <dsp:cNvSpPr/>
      </dsp:nvSpPr>
      <dsp:spPr>
        <a:xfrm>
          <a:off x="1408746" y="2499161"/>
          <a:ext cx="1586496" cy="975781"/>
        </a:xfrm>
        <a:prstGeom prst="ellipse">
          <a:avLst/>
        </a:prstGeom>
        <a:solidFill>
          <a:srgbClr val="0BC58B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Взрослое население -  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309 человек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641083" y="2642061"/>
        <a:ext cx="1121822" cy="689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17AF3-D202-4350-96B9-1249B276B54F}">
      <dsp:nvSpPr>
        <dsp:cNvPr id="0" name=""/>
        <dsp:cNvSpPr/>
      </dsp:nvSpPr>
      <dsp:spPr>
        <a:xfrm>
          <a:off x="-194708" y="216036"/>
          <a:ext cx="3368022" cy="2819797"/>
        </a:xfrm>
        <a:prstGeom prst="blockArc">
          <a:avLst>
            <a:gd name="adj1" fmla="val 3871870"/>
            <a:gd name="adj2" fmla="val 14671870"/>
            <a:gd name="adj3" fmla="val 4362"/>
          </a:avLst>
        </a:prstGeom>
        <a:solidFill>
          <a:srgbClr val="3366FF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9804BE-D2BB-4A75-9EDC-FCE34622FEC9}">
      <dsp:nvSpPr>
        <dsp:cNvPr id="0" name=""/>
        <dsp:cNvSpPr/>
      </dsp:nvSpPr>
      <dsp:spPr>
        <a:xfrm>
          <a:off x="584457" y="-90503"/>
          <a:ext cx="2479053" cy="2819797"/>
        </a:xfrm>
        <a:prstGeom prst="blockArc">
          <a:avLst>
            <a:gd name="adj1" fmla="val 14671870"/>
            <a:gd name="adj2" fmla="val 3871870"/>
            <a:gd name="adj3" fmla="val 4362"/>
          </a:avLst>
        </a:prstGeom>
        <a:solidFill>
          <a:srgbClr val="3366FF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D73EF8-4162-48A1-9549-4FA9A941A197}">
      <dsp:nvSpPr>
        <dsp:cNvPr id="0" name=""/>
        <dsp:cNvSpPr/>
      </dsp:nvSpPr>
      <dsp:spPr>
        <a:xfrm>
          <a:off x="309366" y="1080133"/>
          <a:ext cx="2419184" cy="1220140"/>
        </a:xfrm>
        <a:prstGeom prst="ellipse">
          <a:avLst/>
        </a:prstGeom>
        <a:solidFill>
          <a:srgbClr val="CCFF33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Получили ВТМП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49 человек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63647" y="1258818"/>
        <a:ext cx="1710622" cy="862770"/>
      </dsp:txXfrm>
    </dsp:sp>
    <dsp:sp modelId="{A4F536FF-6DEB-48E8-9BDD-FE32696A2DFD}">
      <dsp:nvSpPr>
        <dsp:cNvPr id="0" name=""/>
        <dsp:cNvSpPr/>
      </dsp:nvSpPr>
      <dsp:spPr>
        <a:xfrm>
          <a:off x="0" y="0"/>
          <a:ext cx="1993192" cy="89184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Дети - 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23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 человека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1896" y="130607"/>
        <a:ext cx="1409400" cy="630626"/>
      </dsp:txXfrm>
    </dsp:sp>
    <dsp:sp modelId="{D4657535-16C6-4C06-A8FC-A38055B31F44}">
      <dsp:nvSpPr>
        <dsp:cNvPr id="0" name=""/>
        <dsp:cNvSpPr/>
      </dsp:nvSpPr>
      <dsp:spPr>
        <a:xfrm>
          <a:off x="1389473" y="2448278"/>
          <a:ext cx="1586496" cy="975781"/>
        </a:xfrm>
        <a:prstGeom prst="ellipse">
          <a:avLst/>
        </a:prstGeom>
        <a:solidFill>
          <a:srgbClr val="FF7C8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Взрослое население -  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26 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человек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621810" y="2591178"/>
        <a:ext cx="1121822" cy="689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B62DF-FF0D-4611-8E10-B5B04D9C004C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064A-C29B-460A-A659-D3821B2D8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93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 2016 год  по обращаемости зарегистрировано 138 033 заболеваний, в том числе 77 632 заболевания зарегистрировано впервые – 56,2% (2014 г. – 120 012 заболеваний, впервые – 70254   – 58,5%).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Отмечается  повышение общей заболеваемости – на 7,4% (2016г. – 1205,2   на 1000 среднегодового обслуживаемого населения, 2014 г. – 1121,6).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общей заболеваемости: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место – болезни органов дыхания –  31%;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место – болезни системы кровообращения – 10,9%;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место – болезни мочеполовой системы – 10,4%;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костно-мышечной системы – 8,6%;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эндокринной системы – 6,9%;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органов пищеварения – 6,3%.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7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Первичная заболеваемость возросла на 3,2% и составила 677,8 на 1 000 среднегодового обслуживаемого населения (2014г. – 656,6).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 первичной заболеваемости обслуживаемого населения: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1 месте – болезни органов дыхания – 49,8%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2 месте – болезни мочеполовой системы – 8,5%;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3 месте – болезни кожи и подкожной клетчатки – 6,2%;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инфекционные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паразитарные болезни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5,7%;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глаза и придаточного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аппарата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3,6%;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органов пищеварения – 3,6%;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эндокринной системы – 3,4%;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системы кровообращения –3,2%.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превичной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заболеваемости на уровне 2014 года.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332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объемов медицинской помощи по Программе обязательного медицинского страхования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 составило: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327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730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посещений с профилактической целью (99,8%);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156 449 обращений по поводу заболевания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100,2%);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16 255 посещения по неотложной помощи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100,0%);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997 посещений по паллиативной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медициинской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помощи;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4 456  число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пролеченных больных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дневных стационарах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100,0%).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году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учета посещений в отделение платных услуг выполнено 770 328 посещений. Посещения по заболеванию составили 61,9% (2014г. – 60,5%), профилактические – 38,1%. Коэффициент профилактической активности составил 0,6. Целевой показатель, утвержденный в государственном задании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Посещения на дому составили 5,4% от всех посещений.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посещений в отделении платных услуг  за  2016 год – 236 284.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30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государственному заданию (бюджетное финансирование), на 2016 год для БУ «Сургутская городская клиническая поликлиника № 4» утверждено: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первичная медико-санитарная помощь, не включенная в базовую программу обязательного медицинского страхования (в части профилактики) – 19 090  посещений;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первичная медико-санитарная помощь,  включенная в базовую программу обязательного медицинского страхования – 1 260 посещений;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специальными молочными продуктами детского питания – 2 862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итогам 2016 года, государственное задание выполнено в полном объеме.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учреждению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году без учета посещений в отделение платных услуг выполнено 770 328 посещений. Посещения по заболеванию составили 61,9% - 476656 посещений (2014 г. – 60,5%), профилактические – 38,1% - 293672 посещения. Коэффициент профилактической активности составил 0,6 (целевой показатель, утвержденный в государственном задании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Посещения на дому составили 6,4% от всех посещений – 48 916.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посещений в отделение платных услуг  за  2016 год – 23 6284.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30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2016 год в кабинет неотложной медицинской помощи поступило 3959 вызовов к взрослому населению, 4510 - к детскому населению.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Причины для обращения  взрослого населения в 2016 году: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1 месте – повышение температуры тела – 43,9%;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2 месте   – повышение артериального давления – 22,1%;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3 месте – головная боль – 14,4%.</a:t>
            </a:r>
          </a:p>
          <a:p>
            <a:r>
              <a:rPr lang="ru-RU" dirty="0" smtClean="0"/>
              <a:t>На 4 месте – боли в спине –</a:t>
            </a:r>
            <a:r>
              <a:rPr lang="ru-RU" baseline="0" dirty="0" smtClean="0"/>
              <a:t> 14%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0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год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паллиативной медицинской помощи выполнено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1073 посещения, в том числе на приеме -  418, из них детям – 195; 655 – на дому, в том числе детям - 64.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задач в работе кабинета паллиативной медицинской помощи является подбор адекватного лечения для устранения хронического болевого синдрома пациентам, страдающим онкологическими заболеваниями, заболеваниями  опорно-двигательной системы, посттравматическими поражениями,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нейропатической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болью, ассоциированной с диабетом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46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-мест дневного стационара 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01.01.2017 года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составило 134: терапевтических – 30; педиатрических – 12; неврологических для детей – 40; неврологических для взрослых – 12; патологии беременности – 30; оториноларингологических для детей – 10.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 в дневном стационаре пролечилось 4 532 пациента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ими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проведено 47 344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дней лечения (2014 г. – 4 696 больных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48 264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дней лечения).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Объемы медицинской помощи выполнены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101,8%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4 456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пролеченных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пациентов).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-места составила 353,3 дня (план 349).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Средняя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длительность пребывания в дневном стационаре составила 10,4 дня (2014г. – 11,1 дня): на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пациенто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-местах терапевтического профиля – 11,4 дня; патологии беременности – 9,1 дня; на неврологических для взрослых – 11,3 дня; неврологических для детей – 11,1 дней; оториноларингологических для детей – 9,2 дня; педиатрических – 10,5 дня. Оборот пациента места увеличился, по сравнению с 2014 годом, на 5,6%, с 32,0 до 33,8 в 2016 году.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Прооперировано в дневном стационаре оториноларингологического профиля 87 детей, им проведено 113 операций (2014 г. – 96 детей, 153 операции; 2015г. – 27 детей, 28 операций).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5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углубленного осмотра выявлено 365 заболеваний, в среднем 1,9 заболевания  на одного человека.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 занимают болезни сердечно-сосудистой системы – 102 заболевания – 27,9%;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место занимают болезни эндокринной системы – 78 заболеваний – 21,4%;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 место занимают болезни нервной системы – 49 заболеваний – 13,4%.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Льготное лекарственное обеспечение в 2016 г. получили 58 человек. Лицам данной льготной категории выписано 458 рецептов на общую сумму 125 758 руб. По федеральной льготе 289 рецепта, на 1 воспользовавшегося федеральной льготой 4,7 рецепта. Сумма средств составила  83 147 руб. По региональной льготе – 169 рецептов, на 1 воспользовавшегося региональной  льготой 2,1 рецепта. Сумма средств составила 42 611 руб.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Проводится работа с аптеками по исключению факта отсроченных рецептов.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человека из лиц данной категории льготников воспользовались монетизацией льготы.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2016 г. получили плановую стационарную помощь в ЛПУ города 2 участника ВОВ, 1 бывших несовершеннолетних узника концлагерей (дети). В дневном стационаре БУ «Сургутская городская клиническая поликлиника № 4» медицинскую помощь получили 2 солдатские вдовы, 4 участника ВОВ, 1 инвалид ВОВ, 1 бывших несовершеннолетних узника концлагерей (дети).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Санаторно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курортное лечение получили 5 тружеников тыла.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12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31.12.2016 в БУ «Сургутская городская клиническая поликлиника №4» общее число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льготополучателей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16137 человек (на 31.12.2015 г. – 15991): из них имеют федеральную льготу (ДЛО) -  2320 человек, региональную льготу (РЛО) – 13671 человек; лица, имеющие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орфанные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заболевания – 25 человек;  лица, имеющих право на получение набора социальных услуг, включенных в  региональный сегмент Федерального регистра больных 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высокозатратными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нозологиями  - 121человек.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В рамках реализации мер социальной поддержки по обеспечению лекарственными средствами воспользовались правом: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федеральные льготники (ДЛО) – 1 469 человек, что составило 63,3% от числа лиц, имеющих льготу, оплачено льготных рецептов – 20316, на сумму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553 508,66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руб.,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составляет 13,8 рецепта на одного федерального льготника, средняя стоимость рецепта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356,25 руб.;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региональные  льготники (РЛО) – получили 7013 человек, что составило 51,3% от числа имеющих льготу, оплачено рецептов – 65340, на сумму – 64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774 426,88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руб.,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составляет на 1 пациента – 9,3 рецепта, стоимость 1 рецепта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991,34 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орфанными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заболеваниями воспользовалось льготой 20 человек, оплачено льготных рецептов – 260, что составило 13 рецептов на льготника, на сумму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950 573,35 руб.,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средняя стоимость рецепта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886,8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руб.;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лица, имеющие право на получение набора социальных услуг, включенных в  региональный сегмент Федерального регистра больных 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высокозатратными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нозологиями, воспользовалось льготой – 94 человека,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оплачено 707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рецептов, на сумму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440 147,52 руб.,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составляет на 1 льготника 7,5 рецепта, стоимость 1 рецепта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75 587,2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24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итогам 2016 года получили ВТМП 49 человек: взрослые – 26; дети – 23: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Федеральных центрах – 45 человек, из них дети – 21- 46,7 %, взрослые – 24- 53,3 %, по программе «Сотрудничество» - 2 человека (взрослые), 2 ребенка – в региональных центрах (2014 г. -  всего 52 человека, из них взрослые – 19-36,5 %, дети – 33 – 63,5 %).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 увеличилось количество взрослых, получивших ВТМП, в сравнении с 2014 годом с 19 человек до 26; детей уменьшилось на 11,4 %, с 33 до 23 человек.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итогам 2016 года санаторно-курортное лечение, по путевкам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Депздрава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Югры, по всем профилям получили 407 человек, из них 98 детей в сопровождении взрослых по путевкам «Мать и дитя» (в том числе 6 детей-инвалидов, 2 детей из многодетных семей, 4 ребенка из семей, находящихся в трудной жизненной ситуации), взрослых – 309 человек, в том числе 5 инвалидов.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8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Численность обслуживаемого населения БУ «Сургутская городская клиническая поликлиника № 4» на 01.01.2017года составила 117 272 человека,   в том числе: взрослых – 93193 человека; детей (от 0 до 14 лет) –  21446; подростков – 2633. Численность детей до 1 года – 1852 человека. Численность обслуживаемого населения увеличилась за три года на 8615 человек: взрослого населения – на  4548  человек, детей (0-14 лет) – на 3858,  подростков  на 209 человек. </a:t>
            </a:r>
          </a:p>
          <a:p>
            <a:pPr algn="l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 «Сургутская городская клиническая поликлиника № 4» обслуживает 32,1 % населения города (на 01.01.2017г. городское население – 365911).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461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2016 год обследовано 2647 детей, из них до 14 лет – 2375 (89,7%), подростки – 272 человека (10,3%).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Выявлены функциональные расстройства у 1164 детей (43,9%).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 пациентам с выявленными функциональными расстройствами назначены индивидуальные планы реабилитации, 43,9% направлены к специалистам поликлиник, 51% направлены к специалистам Центра здоровья.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выявленных нарушений: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расстройства питания – 584 человека (50,2%);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отклонения от нормы по стоматологическому профилю – 619 детей (23,3%);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 патологии сердечно-сосудистой системы - 45 детей  (1,7%).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3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нормативными документами, общее количество граждан, подлежащих диспансеризации определенных групп взрослого населения в 2016 году, составило 17 900 человек.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Завершили диспансеризацию 17968 человек. Выполнение плана составило 100,4%.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Профилактические медицинские осмотры взрослого населения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Подлежало профилактическим медицинским осмотрам 2 499 человек. Осмотрено 3720 человек. Выполнение годового плана составило 148,9%.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Диспансеризация детей-сирот, находящихся в стационарных учреждениях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плану, в 2016 году подлежало проведению диспансеризации 38 детей-сирот, находящихся в стационарных учреждениях. Осмотрено 43 ребенка, план выполнен на 113,2%. На второй этап диспансеризации направлено 19 человек, все они завершили второй этап.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Диспансеризация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опекаемых детей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Проведение профилактических осмотров детям, находящимся под опекой: план на  2016 год составил 150 человек, выполнен на 100,1% – 151 человек осмотрены.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Профилактические медицинские осмотры несовершеннолетних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Проведение профилактических осмотров несовершеннолетних: план на  2016 год составил – 17 142 человека, выполнен на 102,3% - 17 601 осмотренных. На второй этап направлено 4084 человека (23,2%), прошли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дообследование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3939 человек (96,4% от направленных). На диспансерный учет взято 524 ребенка.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02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диспансеризации обследованное население распределилось  по группам здоровья следующим образом: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группа здоровья – граждане, у которых не установлены хронические неинфекционные заболевания, отсутствуют факторы риска развития таких заболеваний или имеются указанные факторы риска при низком или среднем суммарном сердечно-сосудистом риске и которые не нуждаются в диспансерном наблюдении по поводу других заболеваний (состояний) – 9583 человека – 53,3%.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группа здоровья – граждане, у которых не установлены хронические неинфекционные заболевания, имеются факторы риска развития таких заболеваний при высоком или очень высоком суммарном сердечно-сосудистом риске и которые не нуждаются в диспансерном наблюдении по поводу других заболеваний (состояний) – 2543 человека – 14,2%.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 группа здоровья – граждане, имеющие заболевания (состояния), требующие установления диспансерного наблюдения или оказания специализированной, в том числе высокотехнологичной, медицинской помощи, а также граждане с подозрением на наличие этих заболеваний (состояний), нуждающиеся в дополнительном обследовании – 5842 человека – 32,5% (из них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– 4456 человек,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 – 1386 человек).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Направлено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этап диспансеризации 8385 человек (46,7%), все они завершили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этап диспансеризации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0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Всего 8 школ.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29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статистической формы № 30 «Сведения о медицинской организации» за 2016 год в учреждении трудится 216 врачей с высшим медицинским образованием, 97 из них (44,9%) имеют квалификационные категории: 50 специалистов (23,1% от общего количества врачей) имеют высшую, 26 человек (12,0%) – первую, 21 врач (9,7%) – вторую квалификационную категорию. Не имеет категории 119 врачей – 55,1% от общего количества врачебного персонала. Вышеуказанные цифры остаются стабильными на протяжении пяти лет. Число врачей, не имеющих категории, превышает число аттестованных специалистов в том числе и по причине увольнения специалистов со стажем и приемом на работу молодых специалистов.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Действующие сертификаты специалиста имеют 209 человек – 96,8% врачебного персонала. Кроме того, из числа врачебного персонала 26 человек имеют по 2 и более сертификата специалиста – 12,0% врачебного персонала.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учреждении работает 526 средних медицинских работника и 1 фармацевт, 229 человек из них (43,5%) имеют квалификационные категории: 140 специалистов (26,6% от общего количества средних) имеют высшую, 63 человека (11,6%) – первую, 24 работника (5,3%) – вторую квалификационную категорию. Не имеют категории 297 средних медицинских работника – 56,5% от общего количества персонала данной категории.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Действующие сертификаты специалиста имеют 423 человека – 80,4% от общего количества работающих на должностях среднего медицинского персонала.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68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Сформирована заявка на прохождение интернатуры и ординатуры в медицинском институте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Сургутского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государственного университета на 5 выпускников (4 интерна и 1 ординатор).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в 2016 году повысил квалификацию 131 медицинский работник: 76 врачей (из них на сертификационных циклах повышения квалификации – 49, на цикле профессиональной переподготовки – 4, на циклах тематического усовершенствования – 23 человека) и 55 средних медицинских работника. Основная часть работников прошли обучение на базах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СурГУ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Сургутского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медицинского колледжа.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Двадцать девять сотрудников БУ «Сургутская городская клиническая поликлиника № 4» в 2016 году приняли участие в конференциях, конгрессах и форумах как федерального уровня (гг. Москва, Екатеринбург, Тюмень, Челябинск), так и в городах ХМАО – Югры.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55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году, за оказанную медицинскую помощь в системе ОМС, была произведена оплата на сумму 698 899,38 тыс. руб. Недоплата по результатам экспертных проверок составила 3593,31 тыс. руб., предъявлено штрафов на сумму 1 234,83 тыс. руб., объем финансовых санкций составил 0,66% от предъявленной к оплате суммы.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дефектов по коду 127 за 12 мес. 2016 года – 51, что составило 2,68% от общего числа случаев оказания медицинской помощи, признанных дефектными, или 0,01% от общего количества случаев, предъявленных к оплате. Наиболее высокий процент дефектов с кодом 127 – в поликлинике поселка Юность (0,02% от общего количества случаев, предъявленных к оплате), в женской консультации случаев с кодом 127 не зарегистрировано.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93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Запланировано на реализацию Программы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5 130,00 млн.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руб.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запланированных мероприятий заключено договоров на сумму 4 223 927,90 руб. </a:t>
            </a:r>
            <a:endParaRPr lang="ru-R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возникшей экономией по результатам проведенных торгов: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1.Приобретены инвалидные кресла-коляски в количестве – 5 ед. на сумму 61,50 тыс. рублей.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Проведены ремонтные работы по адаптации регистратур и гардеробов  для инвалидов и МГН в  поликлинике п. Юность, ул. Саянская,15/1, на сумму 375,23 тыс. руб.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Проведены работы по адаптации регистратуры и гардероба для инвалидов и МГН в отделении медицинской реабилитации  детской поликлиники по адресу ул. Бажова,25, на выполнение работ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доукомплектации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туалетов поликлиники  п. Юность по адресу ул. Саянская, 15/1, детской поликлиники по адресу ул. Губкина, 1/1, отделении медицинской реабилитации детской поликлиники  по адресу  ул. Бажова, 25  для инвалидов и МГН  на общую сумму 271,57 тыс. руб.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 сумма исполнения по программе составила 4 930 963,18 руб. (96,1%).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17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 сумма доходов по всем источникам за 2016 год составила 874 556 600,46 руб.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Исполнение плана финансово-хозяйственной деятельности по расходам за счет всех источников  в 2016 году составило 892 077 630,68 рублей (100% от утвержденного плана).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Субсидия на выполнение государственного задания – 61 637 874,05 руб., что составило 6,9% в структуре общего объема расходов.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Субсидии на иные цели  5 056 863,18 руб., что составило 0,6 % в структуре общего объема расходов.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Расходы за счет средств ОМС – 726 513 543,61 руб., что составило 81,4% в структуре общего объема расходов.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4. Расходы  на оказания помощи женщинам в период беременности и медицинской помощи, оказанной женщинам и новорожденным в период родов и в послеродовой период, а также диспансерному (профилактическому) наблюдению ребенка в течение первого года жизни составили   –  6 700 739,49 рублей, что составило  0,8% в структуре общего объема расходов.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 Расходы за счет средств от приносящей доход деятельности – 92 168 610,35 руб., что составило 10,3% в структуре общего объема расходов.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4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4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повозрастной структуре населения: дети (0 – 17 лет) – 20,5% , взрослые – 79,5%.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Трудоспособное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население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составило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72242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61,6%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обслуживаемого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населения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 «Сургутская городская клиническая поликлиника № 4» обслуживает 32,1 % населения города (на 01.01.2017г. городское население – 365911).</a:t>
            </a:r>
          </a:p>
          <a:p>
            <a:pPr algn="l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0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 под наблюдение детских поликлиник БУ «Сургутская городская поликлиника № 4» поступило 2083 новорождённых (2014г. - 1752, 2015г. – 1896).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Зарегистрировано 3 случая мертворождения детей (родилось живыми и мертвыми – 2086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мертворождаемости составил 1,43 на 1000 родившихся живыми и мертвыми, в сравнении с 2014 годом, снизился в 2 раза (2014 – 5 случаев - 2,84; 2015г.– 3 случая – 1,57).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ранней неонатальной смертности увеличился, в сравнении с 2014 годом  в 1,7 раза и составил 0,96 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родившихся живыми (умерло от 0 до 6 суток: 2014г. – 1 случай – 0,57; 2015г. – 2 случая –1,05; 2016г. – 2 случая – 0,96).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перинатальной смертности, в сравнении с 2014 годом, снизился на 30% и составил 2,39 на 1тыс. родившихся живыми и мертвыми; в сравнении с 2014 годом снизился на 9,1% (2014г. – 6 случаев – 3,41; 2015г. – 5 случаев – 2,63; 2016 – 5 случаев – 2,39).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младенческой смертности, в сравнении с 2014 годом, возрос на 12,3 % и составил 3,84 на 1тыс. родившихся живыми; в сравнении с 2015 годом снизился на 18,9 % (2014г. – 3,42; 2015г. – 4,74). Количество детей, умерших до года: в 2014 г. –  6 случаев; 2015г. – 9; 2016г. –  8.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33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Рождаемость,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сравнении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2014 годом, выросла на 11,2% и составила – 18,2 на 1тыс. среднегодового обслуживаемого населения (2014 г. – 16,4; 2015 г. – 17,2).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общей смертности, в сравнении с 2014 годом, снизился на 7,2%  и составил в 2016 году 4,8 на 1тыс. среднегодового обслуживаемого населения (2014 г. – 5,2; 2015 г. – 5,25).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Естественный прирост,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сравнении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2014 г., увеличился на 19,6% и составил  в 2016 году  13,4 (2014 г. – 11,2; 2015 г. – 11,9).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00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Число умерших в 2015 году – 550 человек, из них: детей от 0 до 17 лет – 12 человек, взрослых – 538 человек. Показатель общей смертности  на 100 тыс. среднегодового населения составил 480,2, что ниже 2014 года на 7,2% (в 2014году умерло 554 человека – 517,8; 2015г. – 579 – 525,3; ХМАО 2015г. – 638,3; по России 2015г.- 1306,6).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общей смертности за  2016 год: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место – болезни  системы кровообращения – 55 %;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место – новообразования – 20,7 %;  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место – внешние причины – 7,8 %; 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инфекционные и паразитарные заболевания – 3,7 %;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органов пищеварения – 3,1 %;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симптомы и признаки – 2,6 % (причина смерти не выяснена из-за резко    выраженных гнилостных изменений трупа);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мочеполовой системы – 2 %;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органов дыхания – 1,7 %;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прочие причины – 3,4%.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аналогичная 2014 и 2015г.г.</a:t>
            </a:r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0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Исполнение целевых показателей за 2016г. по основным показателям смертности населения по программе Госгарантий ХМАО-Югры на 2015 и 2016-2017 годы (Постановление Правительства ХМАО от 10.10.2014 №369-п с изменениями от 25.12.2015г.):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смертность населения от всех причин (на 1 тыс. среднегодового населения) – 4,8 – 550случаев (целевой показатель – 6,14);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смертность населения в трудоспособном возрасте  (на 100тыс. среднегодового населения трудоспособного возраста) – 267,5 – 192 случая смерти (целевой показатель  442,0);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смертность от болезней системы кровообращения (на 100 тыс. среднегодового населения) – 259,3 – 297 случаев (целевой показатель – 280,3);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смертность населения трудоспособного возраста от болезней системы кровообращения (на 100тыс. среднегодового населения трудоспособного возраста) – 125,4 – 90 случаев (целевой показатель  152,0);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смертность населения от новообразований (на 100 тыс. среднегодового населения) - 97,8 – 112 случаев (целевой показатель 107,1);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13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смертность  населения от туберкулеза (на 100 тыс. среднегодового населения) – 0,87 – 1случай  (целевой показатель 5,65);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умерших в трудоспособном возрасте на дому к общему количеству умерших в трудоспособном возрасте – 27,1% (целевой показатель  24,8%); всего умерло в трудоспособном возрасте 192 человека, на дому – 52 человека;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младенческая смертность (на 1тыс. родившихся живыми) – 3,84 – 8 случаев (целевой показатель – 5,4);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смертность детей в возрасте  0-4 лет (на 100 тыс. человек населения соответствующего возраста) – 132,7  – 11 случаев (целевой показатель – 146,0);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смертность детей в возрасте  0-17 лет (на 100 тыс. среднегодового детского населения)  – 52,5; умерло 12 человек (целевой показатель  64,0);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умерших в возрасте до года на дому в общем количестве умерших в возрасте до 1 года – 0 (целевой показатель  10,5);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умерших в возрасте от 0 до 4 лет на дому в общем количестве умерших в возрасте от 0 до 4 лет – 0 (целевой показатель  10,2);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умерших в возрасте от 0-17 лет на дому в общем количестве умерших в возрасте от 0-17 лет – умерших детей на дому в 2016 году не было.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718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 на дому умерло 157 человек, показатель составил 137,1 на 100 тыс. среднегодового населения, что ниже 2014 года на 21,6% (2014 г. – 187 случаев – 174,8; 2015г. – 178  - 161,5).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смертности на дому: 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системы органов кровообращения – 69,4%;          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новообразования – 19,7%;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внешние причины заболеваемости и смертности – 5,7%;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симптомы и признаки (причина смерти не выяснена из-за резко выраженных гнилостных изменений трупа) – 2,6%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органов пищеварения – 1,9%.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Среди умерших на дому, возрос удельный вес лиц трудоспособного возраста: 2016г. – 33,1%; 2015г. – 25,8%; 2014г. – 32,6%.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умерших лиц в трудоспособном возрасте на дому к общему количеству умерших в трудоспособном возрасте  выше целевого показателя на 2,3% и составила в 2016г. -  27,1% (целевой показатель  24,8%); всего умерло в трудоспособном возрасте 192 человека, на дому – 52 человека. Данный показатель в 2014г. – 26,4%; в 2015г. – 22,3.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Смертность на дому лиц в трудоспособном возрасте, в сравнении с 2014 годом, снизилась на 15,2%, но в сравнении с 2015 годом, повысилась на 12,1%  (2014г. – 61 случай – 85,5 на 100тыс. среднегодового трудоспособного населения; 2015г. – 46 – 64,7; 2016г. – 52 – 72,5).</a:t>
            </a:r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5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759-4873-483F-825C-7EF8856A40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163D-360F-4E66-A273-4CF016A9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1013-CA83-4A25-B593-CE72B1D10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162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915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086600" y="65373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7B26B577-F503-474B-92CD-8D474B8880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0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30C8-241B-48D8-9F1E-7A6FC1DB9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B650-E4FB-4DBE-88A8-D9750F28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5EC7-DA58-49B5-B438-4D0F4E581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9C52-44F2-48BA-BC67-D941D7DC8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195-90DE-4BA3-88F4-4295BA328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F02-09BD-43B2-B4C9-2748C53EA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CF7-5F70-4590-B4A0-9A1EB7D06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C16-EC6E-4AAC-A0E2-B754C99A1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BF3DD-738B-479C-9A35-32635C963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ogyo.edusite.ru/images/clipart_of_15186_sm_2.p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" y="-28577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-28577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91680" y="22968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FBD805"/>
                </a:solidFill>
                <a:cs typeface="Tahoma" pitchFamily="34" charset="0"/>
              </a:rPr>
              <a:t>Бюджетное учреждение ХМАО-Югры</a:t>
            </a:r>
          </a:p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FBD805"/>
                </a:solidFill>
                <a:cs typeface="Tahoma" pitchFamily="34" charset="0"/>
              </a:rPr>
              <a:t>  «Сургутская городская </a:t>
            </a:r>
            <a:r>
              <a:rPr lang="en-US" b="1" dirty="0">
                <a:ln w="0"/>
                <a:solidFill>
                  <a:srgbClr val="FBD805"/>
                </a:solidFill>
                <a:cs typeface="Tahoma" pitchFamily="34" charset="0"/>
              </a:rPr>
              <a:t> </a:t>
            </a:r>
            <a:r>
              <a:rPr lang="ru-RU" b="1" dirty="0">
                <a:ln w="0"/>
                <a:solidFill>
                  <a:srgbClr val="FBD805"/>
                </a:solidFill>
                <a:cs typeface="Tahoma" pitchFamily="34" charset="0"/>
              </a:rPr>
              <a:t>клиническая поликлиника № 4»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BD805"/>
                </a:solidFill>
                <a:cs typeface="Tahoma" pitchFamily="34" charset="0"/>
              </a:rPr>
              <a:t>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971600" y="2158954"/>
            <a:ext cx="6552728" cy="294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Итоги деятельности </a:t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БУ «Сургутская городская клиническая поликлиника № 4» за 2016 год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 descr="p12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16" y="3039693"/>
            <a:ext cx="1549206" cy="118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56784" cy="942231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Выполнение целевых показателей по классам </a:t>
            </a:r>
            <a:br>
              <a:rPr lang="ru-RU" sz="2200" dirty="0"/>
            </a:br>
            <a:r>
              <a:rPr lang="ru-RU" sz="2200" dirty="0"/>
              <a:t>причин смертности по программе госгарантий, программе «Развитие здравоохранения»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54229996"/>
              </p:ext>
            </p:extLst>
          </p:nvPr>
        </p:nvGraphicFramePr>
        <p:xfrm>
          <a:off x="107504" y="1447803"/>
          <a:ext cx="8731696" cy="5439180"/>
        </p:xfrm>
        <a:graphic>
          <a:graphicData uri="http://schemas.openxmlformats.org/drawingml/2006/table">
            <a:tbl>
              <a:tblPr/>
              <a:tblGrid>
                <a:gridCol w="5472608"/>
                <a:gridCol w="1800200"/>
                <a:gridCol w="1458888"/>
              </a:tblGrid>
              <a:tr h="480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целевой показатель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Факт 2016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40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от туберкулеза на 100 тыс. населения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07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Доля умерших в трудоспособном возрасте на дому к общему кол-ву умерших в трудоспособном возрасте (%)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30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материнская смертность на 100 тыс. родившихся живыми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35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младенческая смертность на 1 тыс.  родившихся живыми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07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детей от 0 до 4 лет на 100 тыс. населения соответствующего возраста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30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детей от 0-17 лет на 100 тыс. населения детского населения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07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Доля умерших в возрасте до 1 года на дому в общем количестве умерших до 1 года (%)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07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Доля умерших в возрасте от 0 до 4  на дому в общем количестве умерших от 0-4 года (%)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07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Доля умерших в возрасте от 0 до 17  на дому в общем количестве умерших от 0-17 года (%)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3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636" y="430982"/>
            <a:ext cx="6512511" cy="1143000"/>
          </a:xfrm>
        </p:spPr>
        <p:txBody>
          <a:bodyPr/>
          <a:lstStyle/>
          <a:p>
            <a:r>
              <a:rPr lang="ru-RU" sz="2400" dirty="0" smtClean="0"/>
              <a:t>Смертность на дому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815497" y="2785729"/>
            <a:ext cx="526437" cy="457200"/>
            <a:chOff x="1123" y="2679"/>
            <a:chExt cx="1536" cy="1328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123" y="3477865"/>
            <a:ext cx="574084" cy="531750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508935" y="3214983"/>
            <a:ext cx="6139276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435202" y="2764161"/>
            <a:ext cx="6423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 болезни </a:t>
            </a:r>
            <a:r>
              <a:rPr lang="ru-RU" sz="2000" dirty="0"/>
              <a:t>системы органов кровообращения – </a:t>
            </a:r>
            <a:r>
              <a:rPr lang="ru-RU" sz="2000" dirty="0" smtClean="0"/>
              <a:t>69,4%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1896224" y="278572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2493232" y="3890721"/>
            <a:ext cx="6139276" cy="3938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582871" y="3472155"/>
            <a:ext cx="34240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/>
            <a:r>
              <a:rPr lang="ru-RU" sz="2000" dirty="0"/>
              <a:t>новообразования – 19,7</a:t>
            </a:r>
            <a:r>
              <a:rPr lang="ru-RU" sz="2000" dirty="0" smtClean="0"/>
              <a:t>% </a:t>
            </a:r>
            <a:endParaRPr lang="ru-RU" sz="2000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1932020" y="350857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827905" y="4337143"/>
            <a:ext cx="594349" cy="542594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883773" y="5190351"/>
            <a:ext cx="537325" cy="522624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2590893" y="4810577"/>
            <a:ext cx="6188722" cy="2646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1938159" y="437984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V="1">
            <a:off x="2582871" y="5763452"/>
            <a:ext cx="6139276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508935" y="5190351"/>
            <a:ext cx="63553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/>
              <a:t>д</a:t>
            </a:r>
            <a:r>
              <a:rPr lang="ru-RU" sz="2000" dirty="0" smtClean="0"/>
              <a:t>ругие </a:t>
            </a:r>
            <a:r>
              <a:rPr lang="ru-RU" sz="2000" dirty="0" smtClean="0"/>
              <a:t>симптомы и признаки – 2,6%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1981780" y="521861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5536" y="1556792"/>
            <a:ext cx="8496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j-lt"/>
              </a:rPr>
              <a:t>В </a:t>
            </a:r>
            <a:r>
              <a:rPr lang="ru-RU" sz="1600" b="1" dirty="0" smtClean="0">
                <a:latin typeface="+mj-lt"/>
              </a:rPr>
              <a:t>2016 </a:t>
            </a:r>
            <a:r>
              <a:rPr lang="ru-RU" sz="1600" b="1" dirty="0">
                <a:latin typeface="+mj-lt"/>
              </a:rPr>
              <a:t>году на дому умерло </a:t>
            </a:r>
            <a:r>
              <a:rPr lang="ru-RU" sz="1600" b="1" dirty="0" smtClean="0">
                <a:latin typeface="+mj-lt"/>
              </a:rPr>
              <a:t>257 </a:t>
            </a:r>
            <a:r>
              <a:rPr lang="ru-RU" sz="1600" b="1" dirty="0">
                <a:latin typeface="+mj-lt"/>
              </a:rPr>
              <a:t>человек, показатель составил </a:t>
            </a:r>
            <a:r>
              <a:rPr lang="ru-RU" sz="1600" b="1" dirty="0" smtClean="0">
                <a:latin typeface="+mj-lt"/>
              </a:rPr>
              <a:t>137,1 </a:t>
            </a:r>
            <a:r>
              <a:rPr lang="ru-RU" sz="1600" b="1" dirty="0">
                <a:latin typeface="+mj-lt"/>
              </a:rPr>
              <a:t>на 100 тыс. среднегодового населения, что ниже </a:t>
            </a:r>
            <a:r>
              <a:rPr lang="ru-RU" sz="1600" b="1" dirty="0" smtClean="0">
                <a:latin typeface="+mj-lt"/>
              </a:rPr>
              <a:t>2014 года </a:t>
            </a:r>
            <a:r>
              <a:rPr lang="ru-RU" sz="1600" b="1" dirty="0">
                <a:latin typeface="+mj-lt"/>
              </a:rPr>
              <a:t>на </a:t>
            </a:r>
            <a:r>
              <a:rPr lang="ru-RU" sz="1600" b="1" dirty="0" smtClean="0">
                <a:latin typeface="+mj-lt"/>
              </a:rPr>
              <a:t>21,6% (2014 г</a:t>
            </a:r>
            <a:r>
              <a:rPr lang="ru-RU" sz="1600" b="1" dirty="0">
                <a:latin typeface="+mj-lt"/>
              </a:rPr>
              <a:t>. – </a:t>
            </a:r>
            <a:r>
              <a:rPr lang="ru-RU" sz="1600" b="1" dirty="0" smtClean="0">
                <a:latin typeface="+mj-lt"/>
              </a:rPr>
              <a:t>187 случаев – 174,8). </a:t>
            </a:r>
            <a:endParaRPr lang="ru-RU" sz="1600" b="1" dirty="0">
              <a:latin typeface="+mj-lt"/>
            </a:endParaRPr>
          </a:p>
          <a:p>
            <a:r>
              <a:rPr lang="ru-RU" sz="1600" b="1" dirty="0">
                <a:latin typeface="+mj-lt"/>
              </a:rPr>
              <a:t>Структура смертности на дому: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4396" y="4130484"/>
            <a:ext cx="6410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/>
              <a:t>внешние причины заболеваемости и </a:t>
            </a:r>
            <a:r>
              <a:rPr lang="ru-RU" sz="2000" dirty="0" smtClean="0"/>
              <a:t>смертности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– 5,7%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1913837" y="6003051"/>
            <a:ext cx="545523" cy="523630"/>
            <a:chOff x="3174" y="2656"/>
            <a:chExt cx="1549" cy="1351"/>
          </a:xfrm>
        </p:grpSpPr>
        <p:sp>
          <p:nvSpPr>
            <p:cNvPr id="3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" name="AutoShape 24"/>
            <p:cNvSpPr>
              <a:spLocks noChangeArrowheads="1"/>
            </p:cNvSpPr>
            <p:nvPr/>
          </p:nvSpPr>
          <p:spPr bwMode="gray">
            <a:xfrm>
              <a:off x="3267" y="2707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Line 28"/>
          <p:cNvSpPr>
            <a:spLocks noChangeShapeType="1"/>
          </p:cNvSpPr>
          <p:nvPr/>
        </p:nvSpPr>
        <p:spPr bwMode="auto">
          <a:xfrm flipV="1">
            <a:off x="2508935" y="6581517"/>
            <a:ext cx="6139276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68688" y="6060788"/>
            <a:ext cx="63553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/>
              <a:t>б</a:t>
            </a:r>
            <a:r>
              <a:rPr lang="ru-RU" sz="2000" dirty="0" smtClean="0"/>
              <a:t>олезни </a:t>
            </a:r>
            <a:r>
              <a:rPr lang="ru-RU" sz="2000" dirty="0" smtClean="0"/>
              <a:t>органов пищеварения  – 1,9%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619" y="546052"/>
            <a:ext cx="6512511" cy="1143000"/>
          </a:xfrm>
        </p:spPr>
        <p:txBody>
          <a:bodyPr/>
          <a:lstStyle/>
          <a:p>
            <a:r>
              <a:rPr lang="ru-RU" sz="2400" dirty="0" smtClean="0"/>
              <a:t>Общая заболеваемость</a:t>
            </a:r>
            <a:endParaRPr lang="en-US" sz="2400" dirty="0"/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446953" y="1689052"/>
            <a:ext cx="3964914" cy="3540800"/>
            <a:chOff x="1529" y="960"/>
            <a:chExt cx="4006" cy="2404"/>
          </a:xfrm>
        </p:grpSpPr>
        <p:sp>
          <p:nvSpPr>
            <p:cNvPr id="47108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gray">
            <a:xfrm>
              <a:off x="1529" y="1096"/>
              <a:ext cx="1407" cy="2268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125" name="Rectangle 21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Verdana" pitchFamily="34" charset="0"/>
                </a:rPr>
                <a:t>2016 г. – 1205,2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126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Verdana" pitchFamily="34" charset="0"/>
                </a:rPr>
                <a:t>2015 г. – 1196,7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128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Verdana" pitchFamily="34" charset="0"/>
                </a:rPr>
                <a:t>2014 г. – 1121,3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" y="-39495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9312" y="5542002"/>
            <a:ext cx="392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Уровень заболеваемости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38142813"/>
              </p:ext>
            </p:extLst>
          </p:nvPr>
        </p:nvGraphicFramePr>
        <p:xfrm>
          <a:off x="4216858" y="1340768"/>
          <a:ext cx="473213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802760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Первичная </a:t>
            </a:r>
            <a:r>
              <a:rPr lang="ru-RU" sz="2400" dirty="0"/>
              <a:t>з</a:t>
            </a:r>
            <a:r>
              <a:rPr lang="ru-RU" sz="2400" dirty="0" smtClean="0"/>
              <a:t>аболеваемость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" y="-39495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147549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Первичная заболеваемость возросла на 3,2% и составила 677,8 на 1000 обслуживаемого населения (в 2014 г. – 656,6)</a:t>
            </a:r>
            <a:endParaRPr lang="ru-RU" sz="1400" b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03058524"/>
              </p:ext>
            </p:extLst>
          </p:nvPr>
        </p:nvGraphicFramePr>
        <p:xfrm>
          <a:off x="32342" y="2153609"/>
          <a:ext cx="9111658" cy="429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31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512511" cy="1143000"/>
          </a:xfrm>
        </p:spPr>
        <p:txBody>
          <a:bodyPr/>
          <a:lstStyle/>
          <a:p>
            <a:r>
              <a:rPr lang="ru-RU" sz="2400" dirty="0"/>
              <a:t>Выполнение </a:t>
            </a:r>
            <a:r>
              <a:rPr lang="ru-RU" sz="2400" dirty="0" smtClean="0"/>
              <a:t>объемов медицинской помощи по ОМС</a:t>
            </a:r>
            <a:endParaRPr lang="ru-RU" sz="2400" dirty="0"/>
          </a:p>
        </p:txBody>
      </p:sp>
      <p:sp>
        <p:nvSpPr>
          <p:cNvPr id="9" name="AutoShap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5580112" y="2173410"/>
            <a:ext cx="3296534" cy="845444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600" b="1" dirty="0" smtClean="0"/>
              <a:t>Медицинская помощь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600" b="1" dirty="0" smtClean="0"/>
              <a:t>в дневных стационарах</a:t>
            </a:r>
            <a:endParaRPr lang="ru-RU" altLang="ru-RU" sz="1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14912" y="2204864"/>
            <a:ext cx="4730644" cy="864096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 smtClean="0"/>
              <a:t>Амбулаторно-поликлиническая </a:t>
            </a:r>
            <a:endParaRPr lang="ru-RU" altLang="ru-RU" sz="1600" b="1" dirty="0"/>
          </a:p>
          <a:p>
            <a:pPr algn="ctr" eaLnBrk="1" hangingPunct="1"/>
            <a:r>
              <a:rPr lang="ru-RU" altLang="ru-RU" sz="1600" b="1" dirty="0"/>
              <a:t>медицинская помощь</a:t>
            </a:r>
            <a:endParaRPr lang="ru-RU" altLang="ru-RU" sz="1600" b="1" i="1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99470" y="3068960"/>
            <a:ext cx="1134750" cy="2520280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 cmpd="sng">
            <a:solidFill>
              <a:srgbClr val="0EE0F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2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ru-RU" b="1" dirty="0">
              <a:solidFill>
                <a:srgbClr val="99FFCC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Посещения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профилак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тической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целью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327 730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99,8%)</a:t>
            </a:r>
            <a:endPara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ru-RU" sz="1600" b="1" dirty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endParaRPr lang="ru-RU" sz="14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480542" y="3073722"/>
            <a:ext cx="1224136" cy="2515518"/>
          </a:xfrm>
          <a:prstGeom prst="upArrowCallout">
            <a:avLst>
              <a:gd name="adj1" fmla="val 25000"/>
              <a:gd name="adj2" fmla="val 25000"/>
              <a:gd name="adj3" fmla="val 20479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 b="1" dirty="0" smtClean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Обращения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поводу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заболевания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156 449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100,2%)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latin typeface="+mj-lt"/>
              <a:cs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799752" y="3073722"/>
            <a:ext cx="1196184" cy="2515518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Посещения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неотложной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помощи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16 255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100,0%)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660231" y="3047414"/>
            <a:ext cx="1552575" cy="2488983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Число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пролеченных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больных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4 456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100,0%)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067944" y="3073722"/>
            <a:ext cx="1368152" cy="2515518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B13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Посещения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 </a:t>
            </a:r>
            <a:endParaRPr lang="ru-RU" sz="16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паллиативной </a:t>
            </a:r>
            <a:endParaRPr 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помощи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997</a:t>
            </a:r>
            <a:endParaRPr lang="ru-RU" sz="16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99,7</a:t>
            </a: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%)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512511" cy="1143000"/>
          </a:xfrm>
        </p:spPr>
        <p:txBody>
          <a:bodyPr/>
          <a:lstStyle/>
          <a:p>
            <a:r>
              <a:rPr lang="ru-RU" sz="2400" dirty="0"/>
              <a:t>Выполнение государственного задания</a:t>
            </a:r>
          </a:p>
        </p:txBody>
      </p:sp>
      <p:sp>
        <p:nvSpPr>
          <p:cNvPr id="9" name="AutoShap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5580112" y="1503436"/>
            <a:ext cx="3296534" cy="845444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специальными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молочными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продуктами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детского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питания </a:t>
            </a:r>
            <a:endParaRPr lang="ru-RU" alt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89428" y="1484784"/>
            <a:ext cx="4586628" cy="864096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 smtClean="0"/>
              <a:t>Амбулаторно-поликлиническая </a:t>
            </a:r>
            <a:endParaRPr lang="ru-RU" altLang="ru-RU" sz="1600" b="1" dirty="0"/>
          </a:p>
          <a:p>
            <a:pPr algn="ctr" eaLnBrk="1" hangingPunct="1"/>
            <a:r>
              <a:rPr lang="ru-RU" altLang="ru-RU" sz="1600" b="1" dirty="0"/>
              <a:t>медицинская помощь</a:t>
            </a:r>
            <a:endParaRPr lang="ru-RU" altLang="ru-RU" sz="1600" b="1" i="1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67544" y="2507754"/>
            <a:ext cx="2243190" cy="2793453"/>
          </a:xfrm>
          <a:prstGeom prst="upArrowCallout">
            <a:avLst>
              <a:gd name="adj1" fmla="val 25000"/>
              <a:gd name="adj2" fmla="val 25000"/>
              <a:gd name="adj3" fmla="val 20479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 b="1" dirty="0" smtClean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Первичная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медико-санитарная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помощь, не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включенная в базовую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программу ОМС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19 090 (100,0%)</a:t>
            </a:r>
          </a:p>
          <a:p>
            <a:pPr algn="ctr" eaLnBrk="1" hangingPunct="1">
              <a:defRPr/>
            </a:pPr>
            <a:endParaRPr lang="ru-RU" sz="1600" b="1" dirty="0">
              <a:latin typeface="+mj-lt"/>
              <a:cs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799752" y="2466361"/>
            <a:ext cx="2276304" cy="2834846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Первичная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медико-санитарная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помощь,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включенная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базовую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программу ОМС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1 260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(100,0%)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156176" y="2492897"/>
            <a:ext cx="2056631" cy="2736303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обслуживаемых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2 862 (100,0%)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51977" y="404664"/>
            <a:ext cx="6512511" cy="1143000"/>
          </a:xfrm>
        </p:spPr>
        <p:txBody>
          <a:bodyPr/>
          <a:lstStyle/>
          <a:p>
            <a:r>
              <a:rPr lang="ru-RU" sz="2400" dirty="0" smtClean="0"/>
              <a:t>Оказание неотложной помощи</a:t>
            </a:r>
            <a:endParaRPr lang="en-US" sz="2400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92183725"/>
              </p:ext>
            </p:extLst>
          </p:nvPr>
        </p:nvGraphicFramePr>
        <p:xfrm>
          <a:off x="539552" y="1196752"/>
          <a:ext cx="46085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0396" y="1124744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 поводов  для  обращения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взрослого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</a:p>
          <a:p>
            <a:endParaRPr lang="ru-RU" b="1" dirty="0" smtClean="0"/>
          </a:p>
          <a:p>
            <a:r>
              <a:rPr lang="ru-RU" b="1" dirty="0" smtClean="0"/>
              <a:t> 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     2016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год</a:t>
            </a:r>
            <a:r>
              <a:rPr lang="ru-RU" dirty="0" smtClean="0"/>
              <a:t>       </a:t>
            </a:r>
            <a:r>
              <a:rPr lang="ru-RU" b="1" dirty="0" smtClean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6114492" y="3035461"/>
            <a:ext cx="19442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</a:t>
            </a:r>
            <a:r>
              <a:rPr lang="ru-RU" sz="1400" b="1" dirty="0" smtClean="0"/>
              <a:t>овышение   температуры тела – 43,9% 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повышение артериального давления– 22,1%</a:t>
            </a:r>
          </a:p>
          <a:p>
            <a:endParaRPr lang="ru-RU" sz="1400" b="1" dirty="0"/>
          </a:p>
          <a:p>
            <a:r>
              <a:rPr lang="ru-RU" sz="1400" b="1" dirty="0" smtClean="0"/>
              <a:t>головная боль – 14,4%</a:t>
            </a:r>
          </a:p>
          <a:p>
            <a:endParaRPr lang="ru-RU" sz="1400" b="1" dirty="0"/>
          </a:p>
          <a:p>
            <a:r>
              <a:rPr lang="ru-RU" sz="1400" b="1" dirty="0"/>
              <a:t>боль в спине – </a:t>
            </a:r>
            <a:r>
              <a:rPr lang="ru-RU" sz="1400" b="1" dirty="0" smtClean="0"/>
              <a:t>14%</a:t>
            </a:r>
            <a:endParaRPr lang="ru-RU" sz="1400" b="1" dirty="0"/>
          </a:p>
          <a:p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976" y="404664"/>
            <a:ext cx="6512511" cy="1143000"/>
          </a:xfrm>
        </p:spPr>
        <p:txBody>
          <a:bodyPr/>
          <a:lstStyle/>
          <a:p>
            <a:r>
              <a:rPr lang="ru-RU" sz="2400" dirty="0" smtClean="0"/>
              <a:t>Оказание паллиативной помощи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1340471"/>
            <a:ext cx="8352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2015 году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БУ «Сургутская городская клиническая поликлиника №4» открыт кабинет паллиативной медицинской помощи для взрослого населения.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23279405"/>
              </p:ext>
            </p:extLst>
          </p:nvPr>
        </p:nvGraphicFramePr>
        <p:xfrm>
          <a:off x="813761" y="2287853"/>
          <a:ext cx="34481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55172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2016 году начал работу кабинет паллиативной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медицинской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помощи в детской поликлинике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93383366"/>
              </p:ext>
            </p:extLst>
          </p:nvPr>
        </p:nvGraphicFramePr>
        <p:xfrm>
          <a:off x="4932040" y="2263801"/>
          <a:ext cx="34481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26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71500"/>
            <a:ext cx="6669360" cy="487363"/>
          </a:xfrm>
        </p:spPr>
        <p:txBody>
          <a:bodyPr/>
          <a:lstStyle/>
          <a:p>
            <a:r>
              <a:rPr lang="ru-RU" sz="2400" dirty="0" smtClean="0"/>
              <a:t>Работа дневного стационара</a:t>
            </a:r>
            <a:endParaRPr lang="en-US" sz="2400" dirty="0"/>
          </a:p>
        </p:txBody>
      </p:sp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899592" y="1678357"/>
            <a:ext cx="7632848" cy="4666616"/>
            <a:chOff x="624" y="967"/>
            <a:chExt cx="4416" cy="2900"/>
          </a:xfrm>
        </p:grpSpPr>
        <p:sp>
          <p:nvSpPr>
            <p:cNvPr id="45059" name="AutoShape 3"/>
            <p:cNvSpPr>
              <a:spLocks noChangeArrowheads="1"/>
            </p:cNvSpPr>
            <p:nvPr/>
          </p:nvSpPr>
          <p:spPr bwMode="gray">
            <a:xfrm>
              <a:off x="2055" y="2496"/>
              <a:ext cx="1570" cy="6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0" name="AutoShape 4"/>
            <p:cNvSpPr>
              <a:spLocks noChangeArrowheads="1"/>
            </p:cNvSpPr>
            <p:nvPr/>
          </p:nvSpPr>
          <p:spPr bwMode="gray">
            <a:xfrm>
              <a:off x="2055" y="2160"/>
              <a:ext cx="157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1" name="AutoShape 5"/>
            <p:cNvSpPr>
              <a:spLocks noChangeArrowheads="1"/>
            </p:cNvSpPr>
            <p:nvPr/>
          </p:nvSpPr>
          <p:spPr bwMode="gray">
            <a:xfrm>
              <a:off x="2055" y="1608"/>
              <a:ext cx="1570" cy="6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2" name="Text Box 6"/>
            <p:cNvSpPr txBox="1">
              <a:spLocks noChangeArrowheads="1"/>
            </p:cNvSpPr>
            <p:nvPr/>
          </p:nvSpPr>
          <p:spPr bwMode="gray">
            <a:xfrm>
              <a:off x="2013" y="1776"/>
              <a:ext cx="1657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00"/>
                  </a:solidFill>
                </a:rPr>
                <a:t>Работа </a:t>
              </a:r>
              <a:r>
                <a:rPr lang="ru-RU" b="1" dirty="0" err="1" smtClean="0">
                  <a:solidFill>
                    <a:srgbClr val="FFFF00"/>
                  </a:solidFill>
                </a:rPr>
                <a:t>пациенто</a:t>
              </a:r>
              <a:r>
                <a:rPr lang="ru-RU" b="1" dirty="0" smtClean="0">
                  <a:solidFill>
                    <a:srgbClr val="FFFF00"/>
                  </a:solidFill>
                </a:rPr>
                <a:t>-места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FFFF00"/>
                  </a:solidFill>
                </a:rPr>
                <a:t>353,3 дня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gray">
            <a:xfrm>
              <a:off x="2107" y="2305"/>
              <a:ext cx="146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00"/>
                  </a:solidFill>
                </a:rPr>
                <a:t>Оборот места – 33,8</a:t>
              </a:r>
              <a:r>
                <a:rPr lang="ru-RU" dirty="0" smtClean="0">
                  <a:solidFill>
                    <a:srgbClr val="FFFF00"/>
                  </a:solidFill>
                </a:rPr>
                <a:t> 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gray">
            <a:xfrm>
              <a:off x="2043" y="2665"/>
              <a:ext cx="1659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FFFF00"/>
                  </a:solidFill>
                </a:rPr>
                <a:t>Средняя длительность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FFFF00"/>
                  </a:solidFill>
                </a:rPr>
                <a:t>лечения – 10,4 дня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gray">
            <a:xfrm>
              <a:off x="1769" y="1656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6" name="AutoShape 10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627" y="1488"/>
              <a:ext cx="1152" cy="1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001D3A"/>
                  </a:solidFill>
                  <a:latin typeface="Verdana" pitchFamily="34" charset="0"/>
                </a:rPr>
                <a:t>Для детей:</a:t>
              </a:r>
            </a:p>
            <a:p>
              <a:pPr algn="ctr" eaLnBrk="0" hangingPunct="0"/>
              <a:endParaRPr lang="ru-RU" sz="14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Педиатрические – 12</a:t>
              </a:r>
            </a:p>
            <a:p>
              <a:pPr algn="ctr" eaLnBrk="0" hangingPunct="0"/>
              <a:endParaRPr lang="ru-RU" sz="14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Неврологические – 40</a:t>
              </a:r>
            </a:p>
            <a:p>
              <a:pPr algn="ctr" eaLnBrk="0" hangingPunct="0"/>
              <a:endParaRPr lang="ru-RU" sz="14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sz="1400" dirty="0" err="1" smtClean="0">
                  <a:solidFill>
                    <a:srgbClr val="001D3A"/>
                  </a:solidFill>
                  <a:latin typeface="Verdana" pitchFamily="34" charset="0"/>
                </a:rPr>
                <a:t>Оториноларинго</a:t>
              </a:r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-логические - 10</a:t>
              </a: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45068" name="AutoShape 12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001D3A"/>
                  </a:solidFill>
                  <a:latin typeface="Verdana" pitchFamily="34" charset="0"/>
                </a:rPr>
                <a:t>Для взрослых:</a:t>
              </a:r>
            </a:p>
            <a:p>
              <a:pPr algn="ctr" eaLnBrk="0" hangingPunct="0"/>
              <a:endParaRPr lang="ru-RU" sz="1400" b="1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Терапевтические – 30</a:t>
              </a:r>
            </a:p>
            <a:p>
              <a:pPr algn="ctr" eaLnBrk="0" hangingPunct="0"/>
              <a:endParaRPr lang="ru-RU" sz="14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Патологии беременности – 30</a:t>
              </a:r>
            </a:p>
            <a:p>
              <a:pPr algn="ctr" eaLnBrk="0" hangingPunct="0"/>
              <a:endParaRPr lang="ru-RU" sz="14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sz="1400" dirty="0" smtClean="0">
                  <a:solidFill>
                    <a:srgbClr val="001D3A"/>
                  </a:solidFill>
                  <a:latin typeface="Verdana" pitchFamily="34" charset="0"/>
                </a:rPr>
                <a:t>неврологические - 12</a:t>
              </a: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45070" name="AutoShape 14"/>
            <p:cNvSpPr>
              <a:spLocks noChangeArrowheads="1"/>
            </p:cNvSpPr>
            <p:nvPr/>
          </p:nvSpPr>
          <p:spPr bwMode="gray">
            <a:xfrm>
              <a:off x="3577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1" name="AutoShape 15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bg2">
                    <a:lumMod val="50000"/>
                  </a:schemeClr>
                </a:gs>
                <a:gs pos="50000">
                  <a:schemeClr val="accent2"/>
                </a:gs>
                <a:gs pos="100000">
                  <a:schemeClr val="bg2">
                    <a:lumMod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2" name="AutoShape 16"/>
            <p:cNvSpPr>
              <a:spLocks noChangeArrowheads="1"/>
            </p:cNvSpPr>
            <p:nvPr/>
          </p:nvSpPr>
          <p:spPr bwMode="gray">
            <a:xfrm>
              <a:off x="2266" y="1352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3" name="Text Box 17"/>
            <p:cNvSpPr txBox="1">
              <a:spLocks noChangeArrowheads="1"/>
            </p:cNvSpPr>
            <p:nvPr/>
          </p:nvSpPr>
          <p:spPr bwMode="gray">
            <a:xfrm>
              <a:off x="2120" y="1107"/>
              <a:ext cx="141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/>
                <a:t>134 </a:t>
              </a:r>
              <a:r>
                <a:rPr lang="ru-RU" b="1" dirty="0" err="1" smtClean="0"/>
                <a:t>пациенто</a:t>
              </a:r>
              <a:r>
                <a:rPr lang="ru-RU" b="1" dirty="0" smtClean="0"/>
                <a:t>-места</a:t>
              </a:r>
              <a:endParaRPr lang="en-US" b="1" dirty="0"/>
            </a:p>
          </p:txBody>
        </p:sp>
        <p:sp>
          <p:nvSpPr>
            <p:cNvPr id="45074" name="AutoShape 18"/>
            <p:cNvSpPr>
              <a:spLocks noChangeArrowheads="1"/>
            </p:cNvSpPr>
            <p:nvPr/>
          </p:nvSpPr>
          <p:spPr bwMode="gray">
            <a:xfrm>
              <a:off x="1704" y="3318"/>
              <a:ext cx="2335" cy="549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92D050"/>
                </a:gs>
                <a:gs pos="50000">
                  <a:srgbClr val="44BD41"/>
                </a:gs>
                <a:gs pos="100000">
                  <a:srgbClr val="92D05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gray">
            <a:xfrm>
              <a:off x="2022" y="3459"/>
              <a:ext cx="1700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/>
                <a:t>Выполнение </a:t>
              </a:r>
              <a:r>
                <a:rPr lang="ru-RU" b="1" dirty="0" smtClean="0"/>
                <a:t>плановых </a:t>
              </a:r>
            </a:p>
            <a:p>
              <a:pPr algn="ctr" eaLnBrk="0" hangingPunct="0"/>
              <a:r>
                <a:rPr lang="ru-RU" b="1" dirty="0" smtClean="0"/>
                <a:t>объемов </a:t>
              </a:r>
              <a:r>
                <a:rPr lang="ru-RU" b="1" dirty="0" smtClean="0"/>
                <a:t>на 103,7%</a:t>
              </a:r>
              <a:endParaRPr lang="en-US" b="1" dirty="0"/>
            </a:p>
          </p:txBody>
        </p:sp>
        <p:sp>
          <p:nvSpPr>
            <p:cNvPr id="45076" name="AutoShape 20"/>
            <p:cNvSpPr>
              <a:spLocks noChangeArrowheads="1"/>
            </p:cNvSpPr>
            <p:nvPr/>
          </p:nvSpPr>
          <p:spPr bwMode="gray">
            <a:xfrm>
              <a:off x="2263" y="3040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accent1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548680"/>
            <a:ext cx="6105426" cy="487363"/>
          </a:xfrm>
        </p:spPr>
        <p:txBody>
          <a:bodyPr/>
          <a:lstStyle/>
          <a:p>
            <a:r>
              <a:rPr lang="ru-RU" sz="2400" dirty="0"/>
              <a:t>О</a:t>
            </a:r>
            <a:r>
              <a:rPr lang="ru-RU" sz="2400" dirty="0" smtClean="0"/>
              <a:t>бслуживание </a:t>
            </a:r>
            <a:r>
              <a:rPr lang="ru-RU" sz="2400" dirty="0"/>
              <a:t>ветеранов ВОВ</a:t>
            </a:r>
            <a:endParaRPr lang="en-US" sz="2400" dirty="0"/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179512" y="1951411"/>
            <a:ext cx="2237023" cy="4129328"/>
            <a:chOff x="720" y="1296"/>
            <a:chExt cx="1367" cy="2542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209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66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066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7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0674" name="Group 18"/>
          <p:cNvGrpSpPr>
            <a:grpSpLocks/>
          </p:cNvGrpSpPr>
          <p:nvPr/>
        </p:nvGrpSpPr>
        <p:grpSpPr bwMode="auto">
          <a:xfrm>
            <a:off x="2504619" y="1951412"/>
            <a:ext cx="2166937" cy="4080364"/>
            <a:chOff x="2208" y="1296"/>
            <a:chExt cx="1365" cy="2542"/>
          </a:xfrm>
        </p:grpSpPr>
        <p:sp>
          <p:nvSpPr>
            <p:cNvPr id="706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70685" name="Text Box 29"/>
            <p:cNvSpPr txBox="1">
              <a:spLocks noChangeArrowheads="1"/>
            </p:cNvSpPr>
            <p:nvPr/>
          </p:nvSpPr>
          <p:spPr bwMode="gray">
            <a:xfrm>
              <a:off x="2256" y="1705"/>
              <a:ext cx="1296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300" b="1" dirty="0" smtClean="0"/>
                <a:t>Выявлено 365 заболеваний (1,9 на одного человека):</a:t>
              </a:r>
            </a:p>
            <a:p>
              <a:pPr lvl="0"/>
              <a:r>
                <a:rPr lang="ru-RU" sz="1400" dirty="0" smtClean="0"/>
                <a:t>1) болезни </a:t>
              </a:r>
              <a:r>
                <a:rPr lang="ru-RU" sz="1400" dirty="0"/>
                <a:t>сердечно-сосудистой системы </a:t>
              </a:r>
              <a:r>
                <a:rPr lang="ru-RU" sz="1400" dirty="0" smtClean="0"/>
                <a:t>–27,9%.</a:t>
              </a:r>
              <a:endParaRPr lang="ru-RU" sz="1400" dirty="0"/>
            </a:p>
            <a:p>
              <a:pPr lvl="0"/>
              <a:r>
                <a:rPr lang="ru-RU" sz="1400" dirty="0" smtClean="0"/>
                <a:t>2) болезни </a:t>
              </a:r>
              <a:r>
                <a:rPr lang="ru-RU" sz="1400" dirty="0"/>
                <a:t>эндокринной системы </a:t>
              </a:r>
              <a:r>
                <a:rPr lang="ru-RU" sz="1400" dirty="0" smtClean="0"/>
                <a:t>– 21,4%.</a:t>
              </a:r>
              <a:endParaRPr lang="ru-RU" sz="1400" dirty="0"/>
            </a:p>
            <a:p>
              <a:pPr lvl="0"/>
              <a:r>
                <a:rPr lang="ru-RU" sz="1400" dirty="0" smtClean="0"/>
                <a:t>3) болезни </a:t>
              </a:r>
              <a:r>
                <a:rPr lang="ru-RU" sz="1400" dirty="0"/>
                <a:t>нервной системы </a:t>
              </a:r>
              <a:r>
                <a:rPr lang="ru-RU" sz="1400" dirty="0" smtClean="0"/>
                <a:t>– 13,4%.</a:t>
              </a:r>
              <a:endParaRPr lang="ru-RU" sz="1400" dirty="0"/>
            </a:p>
            <a:p>
              <a:endParaRPr lang="en-US" sz="1300" b="1" dirty="0"/>
            </a:p>
          </p:txBody>
        </p:sp>
        <p:sp>
          <p:nvSpPr>
            <p:cNvPr id="706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0688" name="Group 32"/>
          <p:cNvGrpSpPr>
            <a:grpSpLocks/>
          </p:cNvGrpSpPr>
          <p:nvPr/>
        </p:nvGrpSpPr>
        <p:grpSpPr bwMode="auto">
          <a:xfrm>
            <a:off x="4751153" y="1876143"/>
            <a:ext cx="2170112" cy="4204596"/>
            <a:chOff x="3692" y="1296"/>
            <a:chExt cx="1367" cy="2542"/>
          </a:xfrm>
        </p:grpSpPr>
        <p:sp>
          <p:nvSpPr>
            <p:cNvPr id="7068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9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7069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9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69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069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069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9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70700" name="Text Box 44"/>
            <p:cNvSpPr txBox="1">
              <a:spLocks noChangeArrowheads="1"/>
            </p:cNvSpPr>
            <p:nvPr/>
          </p:nvSpPr>
          <p:spPr bwMode="gray">
            <a:xfrm>
              <a:off x="3736" y="1729"/>
              <a:ext cx="1296" cy="1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Выписано 458 рецепта на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сумму 125 758,0 руб.:</a:t>
              </a:r>
            </a:p>
            <a:p>
              <a:pPr algn="ctr"/>
              <a:endParaRPr lang="ru-RU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По ДЛО – 289 рецептов на сумму 83 147,0 руб.</a:t>
              </a:r>
            </a:p>
            <a:p>
              <a:pPr algn="ctr"/>
              <a:endParaRPr lang="ru-RU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По РЛО – 169 рецептов на сумму </a:t>
              </a: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42 611,0 руб. 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70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0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" name="Group 32"/>
          <p:cNvGrpSpPr>
            <a:grpSpLocks/>
          </p:cNvGrpSpPr>
          <p:nvPr/>
        </p:nvGrpSpPr>
        <p:grpSpPr bwMode="auto">
          <a:xfrm>
            <a:off x="7005637" y="1876144"/>
            <a:ext cx="2030412" cy="4173164"/>
            <a:chOff x="3692" y="1296"/>
            <a:chExt cx="1367" cy="2542"/>
          </a:xfrm>
        </p:grpSpPr>
        <p:sp>
          <p:nvSpPr>
            <p:cNvPr id="4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8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43"/>
            <p:cNvSpPr txBox="1">
              <a:spLocks noChangeArrowheads="1"/>
            </p:cNvSpPr>
            <p:nvPr/>
          </p:nvSpPr>
          <p:spPr bwMode="gray">
            <a:xfrm>
              <a:off x="4251" y="135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55" name="Text Box 44"/>
            <p:cNvSpPr txBox="1">
              <a:spLocks noChangeArrowheads="1"/>
            </p:cNvSpPr>
            <p:nvPr/>
          </p:nvSpPr>
          <p:spPr bwMode="gray">
            <a:xfrm>
              <a:off x="3768" y="1688"/>
              <a:ext cx="1203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sz="1400" b="1" dirty="0"/>
            </a:p>
            <a:p>
              <a:pPr algn="ctr"/>
              <a:r>
                <a:rPr lang="ru-RU" sz="1400" b="1" dirty="0" smtClean="0"/>
                <a:t>В дневном стационаре пролечено </a:t>
              </a:r>
              <a:r>
                <a:rPr lang="ru-RU" sz="1400" b="1" dirty="0" smtClean="0"/>
                <a:t>8</a:t>
              </a:r>
            </a:p>
            <a:p>
              <a:pPr algn="ctr"/>
              <a:r>
                <a:rPr lang="ru-RU" sz="1400" b="1" dirty="0" smtClean="0"/>
                <a:t>человек</a:t>
              </a:r>
              <a:endParaRPr lang="ru-RU" sz="1400" b="1" dirty="0" smtClean="0"/>
            </a:p>
            <a:p>
              <a:endParaRPr lang="ru-RU" sz="1400" b="1" dirty="0"/>
            </a:p>
            <a:p>
              <a:pPr algn="ctr"/>
              <a:r>
                <a:rPr lang="ru-RU" sz="1400" b="1" dirty="0" smtClean="0"/>
                <a:t>Санаторное лечение получили 5 человек</a:t>
              </a:r>
            </a:p>
            <a:p>
              <a:endParaRPr lang="en-US" sz="1400" b="1" dirty="0"/>
            </a:p>
          </p:txBody>
        </p:sp>
        <p:sp>
          <p:nvSpPr>
            <p:cNvPr id="56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1878" y="2477326"/>
            <a:ext cx="2149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участники ВОВ – </a:t>
            </a:r>
            <a:r>
              <a:rPr lang="ru-RU" sz="1400" b="1" dirty="0" smtClean="0"/>
              <a:t>7;</a:t>
            </a:r>
            <a:endParaRPr lang="ru-RU" sz="1400" b="1" dirty="0"/>
          </a:p>
          <a:p>
            <a:pPr lvl="0"/>
            <a:r>
              <a:rPr lang="ru-RU" sz="1400" b="1" dirty="0"/>
              <a:t>инвалиды ВОВ – </a:t>
            </a:r>
            <a:r>
              <a:rPr lang="ru-RU" sz="1400" b="1" dirty="0" smtClean="0"/>
              <a:t>2;</a:t>
            </a:r>
            <a:endParaRPr lang="ru-RU" sz="1400" b="1" dirty="0"/>
          </a:p>
          <a:p>
            <a:pPr lvl="0"/>
            <a:r>
              <a:rPr lang="ru-RU" sz="1400" b="1" dirty="0"/>
              <a:t>бывшие </a:t>
            </a:r>
            <a:r>
              <a:rPr lang="ru-RU" sz="1400" b="1" dirty="0" smtClean="0"/>
              <a:t>несовершеннолетние </a:t>
            </a:r>
            <a:r>
              <a:rPr lang="ru-RU" sz="1400" b="1" dirty="0"/>
              <a:t>узники </a:t>
            </a:r>
            <a:r>
              <a:rPr lang="ru-RU" sz="1400" b="1" dirty="0" smtClean="0"/>
              <a:t>концлагерей </a:t>
            </a:r>
            <a:r>
              <a:rPr lang="ru-RU" sz="1400" b="1" dirty="0"/>
              <a:t>– </a:t>
            </a:r>
            <a:r>
              <a:rPr lang="ru-RU" sz="1400" b="1" dirty="0" smtClean="0"/>
              <a:t>7;</a:t>
            </a:r>
            <a:endParaRPr lang="ru-RU" sz="1400" b="1" dirty="0"/>
          </a:p>
          <a:p>
            <a:pPr lvl="0"/>
            <a:r>
              <a:rPr lang="ru-RU" sz="1400" b="1" dirty="0"/>
              <a:t>блокадники Ленинграда – </a:t>
            </a:r>
            <a:r>
              <a:rPr lang="ru-RU" sz="1400" b="1" dirty="0" smtClean="0"/>
              <a:t>3;</a:t>
            </a:r>
            <a:endParaRPr lang="ru-RU" sz="1400" b="1" dirty="0"/>
          </a:p>
          <a:p>
            <a:pPr lvl="0"/>
            <a:r>
              <a:rPr lang="ru-RU" sz="1400" b="1" dirty="0"/>
              <a:t>солдатские 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вдовы </a:t>
            </a:r>
            <a:r>
              <a:rPr lang="ru-RU" sz="1400" b="1" dirty="0"/>
              <a:t>– </a:t>
            </a:r>
            <a:r>
              <a:rPr lang="ru-RU" sz="1400" b="1" dirty="0" smtClean="0"/>
              <a:t>22;</a:t>
            </a:r>
            <a:endParaRPr lang="ru-RU" sz="1400" b="1" dirty="0"/>
          </a:p>
          <a:p>
            <a:r>
              <a:rPr lang="ru-RU" sz="1400" b="1" dirty="0"/>
              <a:t>участники </a:t>
            </a:r>
            <a:r>
              <a:rPr lang="ru-RU" sz="1400" b="1" dirty="0" smtClean="0"/>
              <a:t>трудового </a:t>
            </a:r>
            <a:r>
              <a:rPr lang="ru-RU" sz="1400" b="1" dirty="0"/>
              <a:t>фронта – </a:t>
            </a:r>
            <a:r>
              <a:rPr lang="ru-RU" sz="1400" b="1" dirty="0" smtClean="0"/>
              <a:t>148.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Цели и задачи БУ «Сургутская городская клиническая поликлиника № 4»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сохранение и укрепление здоровья населения территории обслуживания.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эффективности работы БУ «Сургутская городская клиническая поликлиника № 4»: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обеспечение населения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первичной медико-санитарной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помощью в соответствии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государственных гарантий оказания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гражданам Российской Федерации бесплатной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медицинской помощи на 2016 год по видам, объемам, порядку и условиям ее оказания;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реализация мероприятий государственной Программы ХМАО-Югры «Развитие здравоохранения на 2016-2020 годы», направленных на снижение заболеваемости, инвалидности и смертности, увеличение продолжительности жизни населения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3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3655588"/>
              </p:ext>
            </p:extLst>
          </p:nvPr>
        </p:nvGraphicFramePr>
        <p:xfrm>
          <a:off x="107504" y="1484784"/>
          <a:ext cx="47525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36534947"/>
              </p:ext>
            </p:extLst>
          </p:nvPr>
        </p:nvGraphicFramePr>
        <p:xfrm>
          <a:off x="4786314" y="1484784"/>
          <a:ext cx="4106166" cy="4404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376857"/>
            <a:ext cx="6393458" cy="487363"/>
          </a:xfrm>
        </p:spPr>
        <p:txBody>
          <a:bodyPr/>
          <a:lstStyle/>
          <a:p>
            <a:r>
              <a:rPr lang="ru-RU" sz="2400" dirty="0" smtClean="0"/>
              <a:t>Льготное лекарственное обеспечение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7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636" y="197471"/>
            <a:ext cx="6512511" cy="1143000"/>
          </a:xfrm>
        </p:spPr>
        <p:txBody>
          <a:bodyPr/>
          <a:lstStyle/>
          <a:p>
            <a:r>
              <a:rPr lang="ru-RU" sz="2200" dirty="0" smtClean="0"/>
              <a:t>Высокотехнологичная медицинская помощь</a:t>
            </a:r>
            <a:br>
              <a:rPr lang="ru-RU" sz="2200" dirty="0" smtClean="0"/>
            </a:br>
            <a:r>
              <a:rPr lang="ru-RU" sz="2200" dirty="0" smtClean="0"/>
              <a:t>Санаторно-курортное лечение</a:t>
            </a:r>
            <a:endParaRPr lang="ru-RU" sz="2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11550004"/>
              </p:ext>
            </p:extLst>
          </p:nvPr>
        </p:nvGraphicFramePr>
        <p:xfrm>
          <a:off x="928688" y="2636912"/>
          <a:ext cx="3139256" cy="3446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4484" y="1540258"/>
            <a:ext cx="345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Санаторно-курортное лечение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70755" y="153455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Высокотехнологичная медицинская помощь 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4533097"/>
              </p:ext>
            </p:extLst>
          </p:nvPr>
        </p:nvGraphicFramePr>
        <p:xfrm>
          <a:off x="5270755" y="2708920"/>
          <a:ext cx="3139256" cy="3446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138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484" y="620539"/>
            <a:ext cx="7162800" cy="487363"/>
          </a:xfrm>
        </p:spPr>
        <p:txBody>
          <a:bodyPr/>
          <a:lstStyle/>
          <a:p>
            <a:r>
              <a:rPr lang="ru-RU" sz="2400" dirty="0" smtClean="0"/>
              <a:t>Работа Центра здоровья для детей</a:t>
            </a:r>
            <a:endParaRPr lang="ru-RU" sz="2400" dirty="0"/>
          </a:p>
        </p:txBody>
      </p:sp>
      <p:pic>
        <p:nvPicPr>
          <p:cNvPr id="5" name="Рисунок 2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5220072" y="1338199"/>
            <a:ext cx="3167149" cy="237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1700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Количество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обследованных – </a:t>
            </a:r>
          </a:p>
          <a:p>
            <a:pPr algn="ctr"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2647 детей</a:t>
            </a:r>
          </a:p>
          <a:p>
            <a:pPr algn="ctr" eaLnBrk="1" hangingPunct="1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Выявлены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функциональные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расстройства  у  1164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чел.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43,9%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78267612"/>
              </p:ext>
            </p:extLst>
          </p:nvPr>
        </p:nvGraphicFramePr>
        <p:xfrm>
          <a:off x="25028" y="3356992"/>
          <a:ext cx="7992888" cy="334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9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512511" cy="1143000"/>
          </a:xfrm>
        </p:spPr>
        <p:txBody>
          <a:bodyPr/>
          <a:lstStyle/>
          <a:p>
            <a:r>
              <a:rPr lang="ru-RU" sz="2400" dirty="0" smtClean="0"/>
              <a:t>Диспансеризация и </a:t>
            </a:r>
            <a:r>
              <a:rPr lang="ru-RU" sz="2400" dirty="0" err="1" smtClean="0"/>
              <a:t>профмедосмотры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67544" y="1854116"/>
            <a:ext cx="2304256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диспансеризация </a:t>
            </a:r>
            <a:r>
              <a:rPr lang="ru-RU" sz="1600" b="1" dirty="0">
                <a:solidFill>
                  <a:schemeClr val="tx1"/>
                </a:solidFill>
              </a:rPr>
              <a:t>определенных групп взрослого </a:t>
            </a:r>
            <a:r>
              <a:rPr lang="ru-RU" sz="1600" b="1" dirty="0" smtClean="0">
                <a:solidFill>
                  <a:schemeClr val="tx1"/>
                </a:solidFill>
              </a:rPr>
              <a:t>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100,4%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1655" y="4797152"/>
            <a:ext cx="2592288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медицинские осмотры взрослого 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148,9%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12123" y="1694780"/>
            <a:ext cx="2664296" cy="165650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Диспансеризация детей-сирот, находящихся в стационарных учреждениях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113,2%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31840" y="3007598"/>
            <a:ext cx="2380113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осмотры детей, находящихся </a:t>
            </a:r>
            <a:r>
              <a:rPr lang="ru-RU" sz="1600" b="1" dirty="0">
                <a:solidFill>
                  <a:schemeClr val="tx1"/>
                </a:solidFill>
              </a:rPr>
              <a:t>под </a:t>
            </a:r>
            <a:r>
              <a:rPr lang="ru-RU" sz="1600" b="1" dirty="0" smtClean="0">
                <a:solidFill>
                  <a:schemeClr val="tx1"/>
                </a:solidFill>
              </a:rPr>
              <a:t>опекой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100,1%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96136" y="4437112"/>
            <a:ext cx="2520280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осмотры несовершеннолетних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102,3%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16200000">
            <a:off x="1253912" y="374745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верх/вниз 37"/>
          <p:cNvSpPr/>
          <p:nvPr/>
        </p:nvSpPr>
        <p:spPr>
          <a:xfrm>
            <a:off x="7056276" y="3351281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131839" y="2080457"/>
            <a:ext cx="238011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779912" y="5148085"/>
            <a:ext cx="173204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75797"/>
            <a:ext cx="6595135" cy="1143000"/>
          </a:xfrm>
        </p:spPr>
        <p:txBody>
          <a:bodyPr/>
          <a:lstStyle/>
          <a:p>
            <a:r>
              <a:rPr lang="ru-RU" sz="2400" dirty="0" smtClean="0"/>
              <a:t>Диспансеризация определенных групп взрослого населения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24297268"/>
              </p:ext>
            </p:extLst>
          </p:nvPr>
        </p:nvGraphicFramePr>
        <p:xfrm>
          <a:off x="1115616" y="1196752"/>
          <a:ext cx="7080448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2849" y="5086925"/>
            <a:ext cx="8186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en-US" dirty="0">
                <a:solidFill>
                  <a:srgbClr val="002060"/>
                </a:solidFill>
              </a:rPr>
              <a:t>II </a:t>
            </a:r>
            <a:r>
              <a:rPr lang="ru-RU" dirty="0">
                <a:solidFill>
                  <a:srgbClr val="002060"/>
                </a:solidFill>
              </a:rPr>
              <a:t>этап диспансеризации </a:t>
            </a:r>
            <a:r>
              <a:rPr lang="ru-RU" dirty="0" smtClean="0">
                <a:solidFill>
                  <a:srgbClr val="002060"/>
                </a:solidFill>
              </a:rPr>
              <a:t>направлены 8 385 </a:t>
            </a:r>
            <a:r>
              <a:rPr lang="ru-RU" dirty="0">
                <a:solidFill>
                  <a:srgbClr val="002060"/>
                </a:solidFill>
              </a:rPr>
              <a:t>человека  </a:t>
            </a:r>
            <a:r>
              <a:rPr lang="ru-RU" dirty="0" smtClean="0">
                <a:solidFill>
                  <a:srgbClr val="002060"/>
                </a:solidFill>
              </a:rPr>
              <a:t>(46,7%),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все </a:t>
            </a:r>
            <a:r>
              <a:rPr lang="ru-RU" dirty="0">
                <a:solidFill>
                  <a:srgbClr val="002060"/>
                </a:solidFill>
              </a:rPr>
              <a:t>они завершили </a:t>
            </a:r>
            <a:r>
              <a:rPr lang="en-US" dirty="0">
                <a:solidFill>
                  <a:srgbClr val="002060"/>
                </a:solidFill>
              </a:rPr>
              <a:t>II </a:t>
            </a:r>
            <a:r>
              <a:rPr lang="ru-RU" dirty="0">
                <a:solidFill>
                  <a:srgbClr val="002060"/>
                </a:solidFill>
              </a:rPr>
              <a:t>этап диспансеризации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Взято под </a:t>
            </a:r>
            <a:r>
              <a:rPr lang="ru-RU" dirty="0">
                <a:solidFill>
                  <a:srgbClr val="002060"/>
                </a:solidFill>
              </a:rPr>
              <a:t>диспансерное </a:t>
            </a:r>
            <a:r>
              <a:rPr lang="ru-RU" dirty="0" smtClean="0">
                <a:solidFill>
                  <a:srgbClr val="002060"/>
                </a:solidFill>
              </a:rPr>
              <a:t>наблюдение 1 490 человек (81,7% от подлежащих).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80941"/>
            <a:ext cx="2133600" cy="21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F1CF08F-6DB8-4A8B-A07E-3A653F034A3B}" type="slidenum">
              <a:rPr lang="en-US" altLang="ru-RU" smtClean="0">
                <a:solidFill>
                  <a:srgbClr val="000000"/>
                </a:solidFill>
              </a:rPr>
              <a:pPr/>
              <a:t>25</a:t>
            </a:fld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80648"/>
            <a:ext cx="6512511" cy="1143000"/>
          </a:xfrm>
        </p:spPr>
        <p:txBody>
          <a:bodyPr/>
          <a:lstStyle/>
          <a:p>
            <a:r>
              <a:rPr lang="ru-RU" sz="3200" dirty="0" smtClean="0"/>
              <a:t>Школы здоровья</a:t>
            </a:r>
            <a:endParaRPr lang="ru-RU" sz="3200" dirty="0"/>
          </a:p>
        </p:txBody>
      </p:sp>
      <p:pic>
        <p:nvPicPr>
          <p:cNvPr id="6" name="Picture 2" descr="Картинка 27 из 9452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3051175"/>
            <a:ext cx="23622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Шестиугольник 6"/>
          <p:cNvSpPr>
            <a:spLocks noChangeArrowheads="1"/>
          </p:cNvSpPr>
          <p:nvPr/>
        </p:nvSpPr>
        <p:spPr bwMode="auto">
          <a:xfrm>
            <a:off x="3102446" y="1139791"/>
            <a:ext cx="1803316" cy="1846262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33CA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беременных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(667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чел.)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4644008" y="1423648"/>
            <a:ext cx="2127250" cy="1800200"/>
          </a:xfrm>
          <a:prstGeom prst="hexagon">
            <a:avLst/>
          </a:prstGeom>
          <a:solidFill>
            <a:srgbClr val="D29E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 здорового ребенка 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(3314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.); 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молодой матери 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(1540 чел.)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>
            <a:spLocks noChangeArrowheads="1"/>
          </p:cNvSpPr>
          <p:nvPr/>
        </p:nvSpPr>
        <p:spPr bwMode="auto">
          <a:xfrm>
            <a:off x="5004048" y="4298991"/>
            <a:ext cx="2127250" cy="1713741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C3B5D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для обучения лиц, осуществляющих уход за тяжелобольными людьми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(120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чел.)</a:t>
            </a:r>
          </a:p>
        </p:txBody>
      </p:sp>
      <p:sp>
        <p:nvSpPr>
          <p:cNvPr id="10" name="Шестиугольник 9"/>
          <p:cNvSpPr>
            <a:spLocks noChangeArrowheads="1"/>
          </p:cNvSpPr>
          <p:nvPr/>
        </p:nvSpPr>
        <p:spPr bwMode="auto">
          <a:xfrm>
            <a:off x="2843808" y="4852104"/>
            <a:ext cx="2448272" cy="1728837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2AE29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3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обучения родителей навыкам ухода и реабилитации за детьми, имеющими особенности развития (9 чел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>
            <a:spLocks noChangeArrowheads="1"/>
          </p:cNvSpPr>
          <p:nvPr/>
        </p:nvSpPr>
        <p:spPr bwMode="auto">
          <a:xfrm>
            <a:off x="1115616" y="3573016"/>
            <a:ext cx="2376264" cy="1747651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69FF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для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пациентов с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сахарным диабетом </a:t>
            </a:r>
          </a:p>
          <a:p>
            <a:pPr algn="ctr" eaLnBrk="1" hangingPunct="1">
              <a:defRPr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(410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чел.);</a:t>
            </a:r>
          </a:p>
          <a:p>
            <a:pPr algn="ctr" eaLnBrk="1" hangingPunct="1">
              <a:defRPr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пациентов с артериальной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гипертензией </a:t>
            </a:r>
          </a:p>
          <a:p>
            <a:pPr algn="ctr" eaLnBrk="1" hangingPunct="1">
              <a:defRPr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(937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чел.)</a:t>
            </a:r>
          </a:p>
          <a:p>
            <a:pPr algn="ctr" eaLnBrk="1" hangingPunct="1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>
            <a:spLocks noChangeArrowheads="1"/>
          </p:cNvSpPr>
          <p:nvPr/>
        </p:nvSpPr>
        <p:spPr bwMode="auto">
          <a:xfrm>
            <a:off x="1319114" y="1956408"/>
            <a:ext cx="2172766" cy="1616608"/>
          </a:xfrm>
          <a:prstGeom prst="hexagon">
            <a:avLst>
              <a:gd name="adj" fmla="val 24994"/>
              <a:gd name="vf" fmla="val 115470"/>
            </a:avLst>
          </a:prstGeom>
          <a:solidFill>
            <a:srgbClr val="DCEA9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пациентов с сердечной недостаточностью (179 чел.)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68159" y="6012732"/>
            <a:ext cx="332655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b="1" dirty="0">
                <a:solidFill>
                  <a:srgbClr val="FF0000"/>
                </a:solidFill>
              </a:rPr>
              <a:t>Всего обучено в школах здоровья </a:t>
            </a:r>
            <a:r>
              <a:rPr lang="ru-RU" altLang="ru-RU" b="1" dirty="0" smtClean="0">
                <a:solidFill>
                  <a:srgbClr val="FF0000"/>
                </a:solidFill>
              </a:rPr>
              <a:t>  7 176   </a:t>
            </a:r>
            <a:r>
              <a:rPr lang="ru-RU" altLang="ru-RU" b="1" dirty="0">
                <a:solidFill>
                  <a:srgbClr val="FF0000"/>
                </a:solidFill>
              </a:rPr>
              <a:t>чел.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Шестиугольник 13"/>
          <p:cNvSpPr>
            <a:spLocks noChangeArrowheads="1"/>
          </p:cNvSpPr>
          <p:nvPr/>
        </p:nvSpPr>
        <p:spPr bwMode="auto">
          <a:xfrm>
            <a:off x="5604535" y="3013352"/>
            <a:ext cx="1726903" cy="1342471"/>
          </a:xfrm>
          <a:prstGeom prst="hexagon">
            <a:avLst>
              <a:gd name="adj" fmla="val 25002"/>
              <a:gd name="vf" fmla="val 115470"/>
            </a:avLst>
          </a:prstGeom>
          <a:solidFill>
            <a:schemeClr val="accent5">
              <a:lumMod val="40000"/>
              <a:lumOff val="6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 отказа от курения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(378 чел.)</a:t>
            </a:r>
          </a:p>
        </p:txBody>
      </p:sp>
    </p:spTree>
    <p:extLst>
      <p:ext uri="{BB962C8B-B14F-4D97-AF65-F5344CB8AC3E}">
        <p14:creationId xmlns:p14="http://schemas.microsoft.com/office/powerpoint/2010/main" val="418905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246" y="367112"/>
            <a:ext cx="6512511" cy="1143000"/>
          </a:xfrm>
        </p:spPr>
        <p:txBody>
          <a:bodyPr/>
          <a:lstStyle/>
          <a:p>
            <a:r>
              <a:rPr lang="ru-RU" sz="2800" dirty="0" smtClean="0"/>
              <a:t>Кадровое обеспечение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22540" y="1575026"/>
            <a:ext cx="2092081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Врачи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 с высшим медицинским образованием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216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5925" y="1489010"/>
            <a:ext cx="2636081" cy="74495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Имеют квалификационную категорию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97(44,9%)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913" y="2286000"/>
            <a:ext cx="2311400" cy="246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  Высшая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50 (23,1%) 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0913" y="2695575"/>
            <a:ext cx="2311400" cy="246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Первая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26 (12%)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0913" y="3127375"/>
            <a:ext cx="2311400" cy="246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Вторая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21 (9,7%) 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5925" y="4265381"/>
            <a:ext cx="2636081" cy="74495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Имеют квалификационную категорию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229  (43,5%)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5878" y="5210753"/>
            <a:ext cx="2312987" cy="2020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Высшая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140 (26,6%)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88" y="5476875"/>
            <a:ext cx="2312987" cy="2444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Первая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63 (11,6%)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3131" y="5778877"/>
            <a:ext cx="2312987" cy="246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Вторая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24 </a:t>
            </a: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5,3%)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Блок-схема: сохраненные данные 13"/>
          <p:cNvSpPr/>
          <p:nvPr/>
        </p:nvSpPr>
        <p:spPr>
          <a:xfrm rot="5400000">
            <a:off x="6620583" y="2047791"/>
            <a:ext cx="1194361" cy="2476889"/>
          </a:xfrm>
          <a:prstGeom prst="flowChartOnlineStorag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Имеют 2 и более сертификата  специалиста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26 (12,0%)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Блок-схема: сохраненные данные 14"/>
          <p:cNvSpPr/>
          <p:nvPr/>
        </p:nvSpPr>
        <p:spPr>
          <a:xfrm rot="5400000">
            <a:off x="6488377" y="3973612"/>
            <a:ext cx="1456165" cy="2474282"/>
          </a:xfrm>
          <a:prstGeom prst="flowChartOnlineStorag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Имеют действующие сертификаты специалиста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423 (80,4%)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7726" y="4215720"/>
            <a:ext cx="2092081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Средние медицинские работники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526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21420000">
            <a:off x="4925584" y="1113434"/>
            <a:ext cx="2003425" cy="344488"/>
          </a:xfrm>
          <a:prstGeom prst="curved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510310">
            <a:off x="4933772" y="3973725"/>
            <a:ext cx="1903412" cy="355600"/>
          </a:xfrm>
          <a:prstGeom prst="curved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1420000" flipH="1">
            <a:off x="2312123" y="3887538"/>
            <a:ext cx="2020887" cy="392112"/>
          </a:xfrm>
          <a:prstGeom prst="curved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1420000" flipH="1">
            <a:off x="2010162" y="1130341"/>
            <a:ext cx="2019300" cy="392112"/>
          </a:xfrm>
          <a:prstGeom prst="curved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 rot="5400000">
            <a:off x="6606210" y="879014"/>
            <a:ext cx="1254289" cy="2474282"/>
          </a:xfrm>
          <a:prstGeom prst="flowChartOnlineStorag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Имеют действующие сертификаты специалиста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209 </a:t>
            </a: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96,8%)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8784" y="3538538"/>
            <a:ext cx="2311400" cy="44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Не имеют категории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119 </a:t>
            </a: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55,1%)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3925" y="6165850"/>
            <a:ext cx="2311400" cy="346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Не имеют категории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297 (56,55)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2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430" y="211223"/>
            <a:ext cx="6512511" cy="1143000"/>
          </a:xfrm>
        </p:spPr>
        <p:txBody>
          <a:bodyPr/>
          <a:lstStyle/>
          <a:p>
            <a:r>
              <a:rPr lang="ru-RU" sz="2800" dirty="0" smtClean="0"/>
              <a:t>Кадровая политика</a:t>
            </a:r>
            <a:endParaRPr lang="ru-RU" sz="2800" dirty="0"/>
          </a:p>
        </p:txBody>
      </p:sp>
      <p:sp>
        <p:nvSpPr>
          <p:cNvPr id="2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8C6507C-9721-4375-B305-AA44D9935F62}" type="slidenum">
              <a:rPr lang="en-US" altLang="ru-RU" smtClean="0">
                <a:solidFill>
                  <a:srgbClr val="000000"/>
                </a:solidFill>
              </a:rPr>
              <a:pPr/>
              <a:t>27</a:t>
            </a:fld>
            <a:endParaRPr lang="en-US" altLang="ru-RU" smtClean="0">
              <a:solidFill>
                <a:srgbClr val="000000"/>
              </a:solidFill>
            </a:endParaRPr>
          </a:p>
        </p:txBody>
      </p:sp>
      <p:grpSp>
        <p:nvGrpSpPr>
          <p:cNvPr id="5" name="Группа 15"/>
          <p:cNvGrpSpPr/>
          <p:nvPr/>
        </p:nvGrpSpPr>
        <p:grpSpPr>
          <a:xfrm>
            <a:off x="173455" y="3771895"/>
            <a:ext cx="2780875" cy="2097162"/>
            <a:chOff x="3212006" y="3108969"/>
            <a:chExt cx="1692188" cy="2354013"/>
          </a:xfrm>
          <a:solidFill>
            <a:schemeClr val="accent6">
              <a:lumMod val="75000"/>
            </a:schemeClr>
          </a:solidFill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3212006" y="3108969"/>
              <a:ext cx="1692188" cy="2354013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3264047" y="3367075"/>
              <a:ext cx="1588106" cy="188399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42240" tIns="142240" rIns="142240" bIns="142240" spcCol="1270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21"/>
          <p:cNvGrpSpPr/>
          <p:nvPr/>
        </p:nvGrpSpPr>
        <p:grpSpPr>
          <a:xfrm>
            <a:off x="5995825" y="3637801"/>
            <a:ext cx="2822024" cy="1997127"/>
            <a:chOff x="3204342" y="3123369"/>
            <a:chExt cx="1692188" cy="2354013"/>
          </a:xfrm>
          <a:solidFill>
            <a:srgbClr val="F5801F"/>
          </a:solidFill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10800000">
              <a:off x="3204342" y="3123369"/>
              <a:ext cx="1692188" cy="2354013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3264047" y="3296587"/>
              <a:ext cx="1588106" cy="192254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42240" tIns="142240" rIns="142240" bIns="142240" spcCol="1270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24"/>
          <p:cNvGrpSpPr>
            <a:grpSpLocks/>
          </p:cNvGrpSpPr>
          <p:nvPr/>
        </p:nvGrpSpPr>
        <p:grpSpPr bwMode="auto">
          <a:xfrm flipV="1">
            <a:off x="6039096" y="1422076"/>
            <a:ext cx="2911475" cy="2097088"/>
            <a:chOff x="3160079" y="3553989"/>
            <a:chExt cx="1692188" cy="2354013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10800000">
              <a:off x="3160079" y="3553989"/>
              <a:ext cx="1692188" cy="2354013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 rot="10800000">
              <a:off x="3245904" y="3900329"/>
              <a:ext cx="1576854" cy="168576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42240" tIns="142240" rIns="142240" bIns="142240" spcCol="1270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27"/>
          <p:cNvGrpSpPr/>
          <p:nvPr/>
        </p:nvGrpSpPr>
        <p:grpSpPr>
          <a:xfrm flipV="1">
            <a:off x="324427" y="1485570"/>
            <a:ext cx="2796026" cy="2124422"/>
            <a:chOff x="3221175" y="3099542"/>
            <a:chExt cx="1692188" cy="2354013"/>
          </a:xfrm>
          <a:solidFill>
            <a:srgbClr val="FFC000"/>
          </a:solidFill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3221175" y="3099542"/>
              <a:ext cx="1692188" cy="2354013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 rot="10800000">
              <a:off x="3346089" y="3318252"/>
              <a:ext cx="1506061" cy="181890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42240" tIns="142240" rIns="142240" bIns="142240" spcCol="1270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07459" y="1954380"/>
            <a:ext cx="2335213" cy="12234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>
                <a:solidFill>
                  <a:srgbClr val="FFFFFF"/>
                </a:solidFill>
                <a:cs typeface="Arial" charset="0"/>
              </a:rPr>
              <a:t>Сформирована</a:t>
            </a:r>
          </a:p>
          <a:p>
            <a:pPr algn="ctr">
              <a:defRPr/>
            </a:pPr>
            <a:r>
              <a:rPr lang="ru-RU" sz="1050" b="1" dirty="0">
                <a:solidFill>
                  <a:srgbClr val="FFFFFF"/>
                </a:solidFill>
                <a:cs typeface="Arial" charset="0"/>
              </a:rPr>
              <a:t> заявка на прохождение интернатуры и </a:t>
            </a:r>
            <a:r>
              <a:rPr lang="ru-RU" sz="1050" b="1" dirty="0" smtClean="0">
                <a:solidFill>
                  <a:srgbClr val="FFFFFF"/>
                </a:solidFill>
                <a:cs typeface="Arial" charset="0"/>
              </a:rPr>
              <a:t>ординатуры (5 человек).</a:t>
            </a:r>
            <a:endParaRPr lang="ru-RU" sz="1050" b="1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ru-RU" sz="1050" b="1" dirty="0" smtClean="0">
                <a:solidFill>
                  <a:srgbClr val="FFFFFF"/>
                </a:solidFill>
              </a:rPr>
              <a:t>Сформирована </a:t>
            </a:r>
            <a:r>
              <a:rPr lang="ru-RU" sz="1050" b="1" dirty="0">
                <a:solidFill>
                  <a:srgbClr val="FFFFFF"/>
                </a:solidFill>
              </a:rPr>
              <a:t>заявка </a:t>
            </a:r>
          </a:p>
          <a:p>
            <a:pPr algn="ctr" eaLnBrk="1" hangingPunct="1">
              <a:defRPr/>
            </a:pPr>
            <a:r>
              <a:rPr lang="ru-RU" sz="1050" b="1" dirty="0">
                <a:solidFill>
                  <a:srgbClr val="FFFFFF"/>
                </a:solidFill>
              </a:rPr>
              <a:t>по целевой форме обучения</a:t>
            </a:r>
          </a:p>
          <a:p>
            <a:pPr algn="ctr" eaLnBrk="1" hangingPunct="1">
              <a:defRPr/>
            </a:pPr>
            <a:r>
              <a:rPr lang="ru-RU" sz="1050" b="1" dirty="0" smtClean="0">
                <a:solidFill>
                  <a:srgbClr val="FFFFFF"/>
                </a:solidFill>
              </a:rPr>
              <a:t>2  человека</a:t>
            </a:r>
            <a:endParaRPr lang="ru-RU" sz="13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Прямоугольник 3"/>
          <p:cNvSpPr>
            <a:spLocks noChangeArrowheads="1"/>
          </p:cNvSpPr>
          <p:nvPr/>
        </p:nvSpPr>
        <p:spPr bwMode="auto">
          <a:xfrm>
            <a:off x="387554" y="4205913"/>
            <a:ext cx="2352675" cy="1138237"/>
          </a:xfrm>
          <a:prstGeom prst="rect">
            <a:avLst/>
          </a:prstGeom>
          <a:solidFill>
            <a:srgbClr val="DE5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>
                <a:solidFill>
                  <a:srgbClr val="FFFFFF"/>
                </a:solidFill>
              </a:rPr>
              <a:t>Приняты на работу </a:t>
            </a:r>
            <a:r>
              <a:rPr lang="ru-RU" altLang="ru-RU" sz="1400" dirty="0" smtClean="0">
                <a:solidFill>
                  <a:srgbClr val="FFFFFF"/>
                </a:solidFill>
              </a:rPr>
              <a:t>30 </a:t>
            </a:r>
            <a:r>
              <a:rPr lang="ru-RU" altLang="ru-RU" sz="1400" dirty="0">
                <a:solidFill>
                  <a:srgbClr val="FFFFFF"/>
                </a:solidFill>
              </a:rPr>
              <a:t>молодых </a:t>
            </a:r>
            <a:r>
              <a:rPr lang="ru-RU" altLang="ru-RU" sz="1400" dirty="0" smtClean="0">
                <a:solidFill>
                  <a:srgbClr val="FFFFFF"/>
                </a:solidFill>
              </a:rPr>
              <a:t>специалистов:</a:t>
            </a:r>
            <a:endParaRPr lang="ru-RU" altLang="ru-RU" sz="14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FFFFFF"/>
                </a:solidFill>
              </a:rPr>
              <a:t>16 </a:t>
            </a:r>
            <a:r>
              <a:rPr lang="ru-RU" altLang="ru-RU" sz="1400" dirty="0">
                <a:solidFill>
                  <a:srgbClr val="FFFFFF"/>
                </a:solidFill>
              </a:rPr>
              <a:t>врачей и </a:t>
            </a:r>
            <a:r>
              <a:rPr lang="ru-RU" altLang="ru-RU" sz="1400" dirty="0" smtClean="0">
                <a:solidFill>
                  <a:srgbClr val="FFFFFF"/>
                </a:solidFill>
              </a:rPr>
              <a:t>14 </a:t>
            </a:r>
            <a:r>
              <a:rPr lang="ru-RU" altLang="ru-RU" sz="1400" dirty="0">
                <a:solidFill>
                  <a:srgbClr val="FFFFFF"/>
                </a:solidFill>
              </a:rPr>
              <a:t>средних медицинских работников </a:t>
            </a:r>
          </a:p>
          <a:p>
            <a:pPr algn="ctr" eaLnBrk="1" hangingPunct="1"/>
            <a:endParaRPr lang="ru-RU" altLang="ru-RU" sz="1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51067" y="2050490"/>
            <a:ext cx="2384425" cy="646331"/>
          </a:xfrm>
          <a:prstGeom prst="rect">
            <a:avLst/>
          </a:prstGeom>
          <a:solidFill>
            <a:srgbClr val="2D2D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 charset="0"/>
              </a:rPr>
              <a:t>Производилась оплата аренды жилья 5 специалистам</a:t>
            </a:r>
            <a:endParaRPr lang="ru-RU" sz="1200" b="1" dirty="0">
              <a:solidFill>
                <a:schemeClr val="accent5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20" name="Прямоугольник 14"/>
          <p:cNvSpPr>
            <a:spLocks noChangeArrowheads="1"/>
          </p:cNvSpPr>
          <p:nvPr/>
        </p:nvSpPr>
        <p:spPr bwMode="auto">
          <a:xfrm>
            <a:off x="6212324" y="3997093"/>
            <a:ext cx="2414587" cy="1016000"/>
          </a:xfrm>
          <a:prstGeom prst="rect">
            <a:avLst/>
          </a:prstGeom>
          <a:solidFill>
            <a:srgbClr val="FFD54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Проведена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профориентационная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работа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 детьми сотрудников,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а также в школах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прикрепленной территории</a:t>
            </a:r>
          </a:p>
        </p:txBody>
      </p:sp>
      <p:grpSp>
        <p:nvGrpSpPr>
          <p:cNvPr id="21" name="Группа 35"/>
          <p:cNvGrpSpPr/>
          <p:nvPr/>
        </p:nvGrpSpPr>
        <p:grpSpPr>
          <a:xfrm flipV="1">
            <a:off x="3148547" y="1501874"/>
            <a:ext cx="2908152" cy="1915725"/>
            <a:chOff x="3221173" y="3099543"/>
            <a:chExt cx="1760048" cy="218271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 rot="10800000">
              <a:off x="3221173" y="3099543"/>
              <a:ext cx="1760048" cy="2182716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 rot="10800000">
              <a:off x="3264046" y="3372772"/>
              <a:ext cx="1637846" cy="16114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42240" tIns="142240" rIns="142240" bIns="142240" spcCol="1270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3503324" y="1874743"/>
            <a:ext cx="2138362" cy="11699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Arial" charset="0"/>
                <a:cs typeface="Arial" charset="0"/>
              </a:rPr>
              <a:t>Отработано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FFFFFF"/>
                </a:solidFill>
                <a:cs typeface="Arial" charset="0"/>
              </a:rPr>
              <a:t>54</a:t>
            </a:r>
            <a:endParaRPr lang="ru-RU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резюме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соискателей</a:t>
            </a:r>
          </a:p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Arial" charset="0"/>
                <a:cs typeface="Arial" charset="0"/>
              </a:rPr>
              <a:t>на вакансии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3093" y="5927316"/>
            <a:ext cx="862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Всего в </a:t>
            </a:r>
            <a:r>
              <a:rPr lang="ru-RU" sz="1600" b="1" dirty="0" smtClean="0">
                <a:solidFill>
                  <a:srgbClr val="0070C0"/>
                </a:solidFill>
              </a:rPr>
              <a:t>2016 </a:t>
            </a:r>
            <a:r>
              <a:rPr lang="ru-RU" sz="1600" b="1" dirty="0">
                <a:solidFill>
                  <a:srgbClr val="0070C0"/>
                </a:solidFill>
              </a:rPr>
              <a:t>году повысили квалификацию </a:t>
            </a:r>
            <a:r>
              <a:rPr lang="ru-RU" sz="1600" b="1" dirty="0" smtClean="0">
                <a:solidFill>
                  <a:srgbClr val="0070C0"/>
                </a:solidFill>
              </a:rPr>
              <a:t>131 медицинский работник: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76 </a:t>
            </a:r>
            <a:r>
              <a:rPr lang="ru-RU" sz="1600" b="1" dirty="0">
                <a:solidFill>
                  <a:srgbClr val="0070C0"/>
                </a:solidFill>
              </a:rPr>
              <a:t>врачей и </a:t>
            </a:r>
            <a:r>
              <a:rPr lang="ru-RU" sz="1600" b="1" dirty="0" smtClean="0">
                <a:solidFill>
                  <a:srgbClr val="0070C0"/>
                </a:solidFill>
              </a:rPr>
              <a:t>55 </a:t>
            </a:r>
            <a:r>
              <a:rPr lang="ru-RU" sz="1600" b="1" dirty="0">
                <a:solidFill>
                  <a:srgbClr val="0070C0"/>
                </a:solidFill>
              </a:rPr>
              <a:t>средних медицинских работника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53" y="3544914"/>
            <a:ext cx="2772555" cy="22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4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Luk_AI\Pictures\поли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68" y="235807"/>
            <a:ext cx="1982687" cy="1320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8" y="11663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14430" y="420391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dirty="0" smtClean="0"/>
              <a:t>Работа в системе ОМС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73463"/>
              </p:ext>
            </p:extLst>
          </p:nvPr>
        </p:nvGraphicFramePr>
        <p:xfrm>
          <a:off x="251520" y="1556496"/>
          <a:ext cx="8712965" cy="5040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864096"/>
                <a:gridCol w="761266"/>
                <a:gridCol w="1058631"/>
                <a:gridCol w="705200"/>
                <a:gridCol w="1058631"/>
                <a:gridCol w="945800"/>
                <a:gridCol w="945800"/>
                <a:gridCol w="588221"/>
                <a:gridCol w="705200"/>
              </a:tblGrid>
              <a:tr h="166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Подразделение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Фактическая сумма реестра ОМС (тыс. руб.)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случаев в реестре ОМС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Сумма по актам ФЛК, поданная на оплату (тыс. руб.)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случаев с дефектами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Фактическая сумма по с дефектами (тыс. руб.)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Сумма удержаний (тыс. руб.)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Сумма штрафа (тыс. руб.)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случаев с кодом 127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 удержаний от суммы по актам ФЛК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</a:tr>
              <a:tr h="62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Детская поликлиника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177 489.69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152 247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184 451.06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441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1 830.46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769.84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314.46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0.59%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</a:tr>
              <a:tr h="62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Женская консультация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138 493.45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35 288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143 925.33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1 872.25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518.79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0.36%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</a:tr>
              <a:tr h="1259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Поликлиника для взрослых «Нефтяник»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276 756.12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191 877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287 610.84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1 917.63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1 232.38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484.17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0.60%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</a:tr>
              <a:tr h="62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Поликлиника </a:t>
                      </a:r>
                      <a:r>
                        <a:rPr lang="ru-RU" sz="1100" dirty="0" smtClean="0">
                          <a:effectLst/>
                        </a:rPr>
                        <a:t>п. </a:t>
                      </a:r>
                      <a:r>
                        <a:rPr lang="ru-RU" sz="1100" dirty="0">
                          <a:effectLst/>
                        </a:rPr>
                        <a:t>Юность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106 160.12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63 446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110 323.86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1 535.44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1 072.30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436.20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1.37%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</a:tr>
              <a:tr h="228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698 899.38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442 858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726 311.09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7 155.78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3 593.31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1 234.83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0.66%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61" marR="587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6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996" y="0"/>
            <a:ext cx="7559768" cy="10501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/>
              <a:t>Реализация программы «Доступная среда»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БУ «Сургутская городская </a:t>
            </a:r>
            <a:br>
              <a:rPr lang="ru-RU" sz="2000" b="1" dirty="0"/>
            </a:br>
            <a:r>
              <a:rPr lang="ru-RU" sz="2000" b="1" dirty="0"/>
              <a:t>клиническая поликлиника № 4»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8740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51938" y="1112627"/>
            <a:ext cx="1432939" cy="1266688"/>
            <a:chOff x="1110" y="2656"/>
            <a:chExt cx="1549" cy="1351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16554" y="2509195"/>
            <a:ext cx="1417133" cy="1247850"/>
            <a:chOff x="3174" y="2656"/>
            <a:chExt cx="1549" cy="1351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792315" y="2518493"/>
            <a:ext cx="5472608" cy="16976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07878" y="1133498"/>
            <a:ext cx="55597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360000"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1. Переоборудование существующего лифта здания детской поликлиники по адресу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ул. Губкина,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д. 1/1</a:t>
            </a:r>
          </a:p>
          <a:p>
            <a:pPr indent="360000"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2. Приобретение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двух лестничных гусеничных мобильных подъемников для здания детской поликлиники по адресу ул.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Губкина, д. 1/1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 поликлиники пос. Юность по адресу ул. Саянская,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д. 15/1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gray">
          <a:xfrm>
            <a:off x="681135" y="1412022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FFFF66"/>
                </a:solidFill>
              </a:rPr>
              <a:t>Май</a:t>
            </a:r>
          </a:p>
          <a:p>
            <a:pPr algn="ctr" eaLnBrk="0" hangingPunct="0"/>
            <a:r>
              <a:rPr lang="ru-RU" b="1" dirty="0" smtClean="0">
                <a:solidFill>
                  <a:srgbClr val="FFFF66"/>
                </a:solidFill>
              </a:rPr>
              <a:t>2016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772653" y="4054176"/>
            <a:ext cx="5455978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767449" y="2669008"/>
            <a:ext cx="55223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360000" algn="just" eaLnBrk="0" hangingPunct="0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1. Устройство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автоматической входной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группы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в том числе светозвукового маяка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здании детской поликлиники по адресу ул. Губкина,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д. 1/1</a:t>
            </a:r>
          </a:p>
          <a:p>
            <a:pPr indent="360000" algn="just" eaLnBrk="0" hangingPunct="0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2. Устройство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входной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группы, адаптированной для МГН, 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отделении медицинской реабилитации детской поликлиники по адресу ул. Бажова, д.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V="1">
            <a:off x="1815005" y="5357473"/>
            <a:ext cx="5487988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815005" y="4403152"/>
            <a:ext cx="565360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360000" algn="just" eaLnBrk="0" hangingPunct="0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Устройство подъемной платформы в отделении медицинской реабилитации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детской поликлиники по адресу ул. Бажова, д.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gray">
          <a:xfrm>
            <a:off x="536323" y="2820576"/>
            <a:ext cx="10188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FFFF66"/>
                </a:solidFill>
              </a:rPr>
              <a:t>Август </a:t>
            </a:r>
            <a:endParaRPr lang="ru-RU" b="1" dirty="0" smtClean="0">
              <a:solidFill>
                <a:srgbClr val="FFFF66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FFFF66"/>
                </a:solidFill>
              </a:rPr>
              <a:t>2016</a:t>
            </a:r>
            <a:endParaRPr lang="en-US" b="1" dirty="0">
              <a:solidFill>
                <a:srgbClr val="FFFF66"/>
              </a:solidFill>
            </a:endParaRPr>
          </a:p>
        </p:txBody>
      </p:sp>
      <p:pic>
        <p:nvPicPr>
          <p:cNvPr id="1026" name="Picture 2" descr="C:\Users\Luk_AI\Pictures\article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65" y="1018539"/>
            <a:ext cx="1369404" cy="136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k_AI\Desktop\рабочий стол\2014 ОМО_Щепеткина\Foto\image-0-02-05-febbcb16bb7543ca2c97ac9673c7b1327a0ab017acdf6f7be65ca0630f4962d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18" y="2661052"/>
            <a:ext cx="1616875" cy="125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330253" y="3982707"/>
            <a:ext cx="1395866" cy="1247850"/>
            <a:chOff x="3174" y="2656"/>
            <a:chExt cx="1549" cy="1351"/>
          </a:xfrm>
        </p:grpSpPr>
        <p:sp>
          <p:nvSpPr>
            <p:cNvPr id="3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7"/>
          <p:cNvGrpSpPr>
            <a:grpSpLocks/>
          </p:cNvGrpSpPr>
          <p:nvPr/>
        </p:nvGrpSpPr>
        <p:grpSpPr bwMode="auto">
          <a:xfrm>
            <a:off x="369098" y="5206715"/>
            <a:ext cx="1395866" cy="1247850"/>
            <a:chOff x="3174" y="2656"/>
            <a:chExt cx="1549" cy="1351"/>
          </a:xfrm>
        </p:grpSpPr>
        <p:sp>
          <p:nvSpPr>
            <p:cNvPr id="3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726119" y="5461859"/>
            <a:ext cx="7210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360000" algn="just" eaLnBrk="0" hangingPunct="0"/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360000" algn="just" eaLnBrk="0" hangingPunct="0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Устройство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пандуса в детской поликлинике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 адресу ул.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Губкина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д. 1/1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gray">
          <a:xfrm>
            <a:off x="492865" y="5661913"/>
            <a:ext cx="1215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66"/>
                </a:solidFill>
              </a:rPr>
              <a:t>Декабрь </a:t>
            </a:r>
          </a:p>
          <a:p>
            <a:pPr algn="ctr" eaLnBrk="0" hangingPunct="0"/>
            <a:r>
              <a:rPr lang="ru-RU" b="1" dirty="0" smtClean="0">
                <a:solidFill>
                  <a:srgbClr val="FFFF66"/>
                </a:solidFill>
              </a:rPr>
              <a:t>2016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gray">
          <a:xfrm>
            <a:off x="405525" y="4048455"/>
            <a:ext cx="1248849" cy="1095109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897814" y="6203459"/>
            <a:ext cx="677864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gray">
          <a:xfrm>
            <a:off x="429816" y="4294088"/>
            <a:ext cx="12186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66"/>
                </a:solidFill>
              </a:rPr>
              <a:t>Октябрь </a:t>
            </a:r>
          </a:p>
          <a:p>
            <a:pPr algn="ctr" eaLnBrk="0" hangingPunct="0"/>
            <a:r>
              <a:rPr lang="ru-RU" b="1" dirty="0" smtClean="0">
                <a:solidFill>
                  <a:srgbClr val="FFFF66"/>
                </a:solidFill>
              </a:rPr>
              <a:t>2016</a:t>
            </a:r>
            <a:endParaRPr lang="en-US" b="1" dirty="0">
              <a:solidFill>
                <a:srgbClr val="FFFF66"/>
              </a:solidFill>
            </a:endParaRPr>
          </a:p>
        </p:txBody>
      </p:sp>
      <p:pic>
        <p:nvPicPr>
          <p:cNvPr id="1029" name="Picture 5" descr="C:\Users\Luk_AI\Desktop\рабочий стол\2014 ОМО_Щепеткина\Foto\image-0-02-05-8d1fc5bb0dee66efb985a443bb536b5908efc5862bdb247ff21580719a673acb-V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63" y="3999393"/>
            <a:ext cx="1262001" cy="168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1136" y="6365126"/>
            <a:ext cx="8231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/>
                </a:solidFill>
              </a:rPr>
              <a:t>С</a:t>
            </a:r>
            <a:r>
              <a:rPr lang="ru-RU" sz="1600" b="1" dirty="0" smtClean="0">
                <a:solidFill>
                  <a:schemeClr val="accent6"/>
                </a:solidFill>
              </a:rPr>
              <a:t>умма средств, затраченная на выполнение программы - </a:t>
            </a:r>
            <a:r>
              <a:rPr lang="ru-RU" sz="1600" b="1" dirty="0">
                <a:solidFill>
                  <a:schemeClr val="accent6"/>
                </a:solidFill>
              </a:rPr>
              <a:t>4 </a:t>
            </a:r>
            <a:r>
              <a:rPr lang="ru-RU" sz="1600" b="1" dirty="0" smtClean="0">
                <a:solidFill>
                  <a:schemeClr val="accent6"/>
                </a:solidFill>
              </a:rPr>
              <a:t>930,96 млн. руб.</a:t>
            </a:r>
            <a:endParaRPr lang="ru-RU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Цели и задачи БУ «Сургутская городская клиническая поликлиника № 4»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470"/>
            <a:ext cx="8568952" cy="5184873"/>
          </a:xfrm>
        </p:spPr>
        <p:txBody>
          <a:bodyPr/>
          <a:lstStyle/>
          <a:p>
            <a:pPr marL="0" lv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u="sng" dirty="0" smtClean="0">
                <a:latin typeface="Times New Roman" pitchFamily="18" charset="0"/>
                <a:cs typeface="Times New Roman" pitchFamily="18" charset="0"/>
              </a:rPr>
              <a:t>Обеспечение доступности </a:t>
            </a:r>
            <a:r>
              <a:rPr lang="ru-RU" sz="1700" u="sng" dirty="0">
                <a:latin typeface="Times New Roman" pitchFamily="18" charset="0"/>
                <a:cs typeface="Times New Roman" pitchFamily="18" charset="0"/>
              </a:rPr>
              <a:t>и качества медицинской помощи:</a:t>
            </a:r>
          </a:p>
          <a:p>
            <a:pPr lvl="0">
              <a:buFont typeface="Wingdings" pitchFamily="2" charset="2"/>
              <a:buChar char="ü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совершенствование современных методов профилактики, направленных на повышение доступности и качества профилактической медицинской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помощи,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формирование основ здорового образа жизни среди населения;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совершенствование оказания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первичной медико-санитарной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помощи;</a:t>
            </a:r>
          </a:p>
          <a:p>
            <a:pPr lvl="0">
              <a:buFont typeface="Wingdings" pitchFamily="2" charset="2"/>
              <a:buChar char="ü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развитие института офисов общей врачебной практики;</a:t>
            </a:r>
          </a:p>
          <a:p>
            <a:pPr lvl="0">
              <a:buFont typeface="Wingdings" pitchFamily="2" charset="2"/>
              <a:buChar char="ü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совершенствование системы лекарственного обеспечения в амбулаторных условиях;</a:t>
            </a:r>
          </a:p>
          <a:p>
            <a:pPr lvl="0">
              <a:buFont typeface="Wingdings" pitchFamily="2" charset="2"/>
              <a:buChar char="ü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внедрение современных методов профилактики, диагностики, лечения больных социально значимыми заболеваниями;</a:t>
            </a:r>
          </a:p>
          <a:p>
            <a:pPr lvl="0">
              <a:buFont typeface="Wingdings" pitchFamily="2" charset="2"/>
              <a:buChar char="ü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обеспечение оказания доступной и качественной медицинской помощи детям и матерям, дальнейшее укрепление здоровья детей и матерей;</a:t>
            </a:r>
          </a:p>
          <a:p>
            <a:pPr lvl="0">
              <a:buFont typeface="Wingdings" pitchFamily="2" charset="2"/>
              <a:buChar char="ü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повышение качества жизни больных тяжелыми неизлечимыми заболеваниями; </a:t>
            </a:r>
          </a:p>
          <a:p>
            <a:pPr lvl="0">
              <a:buFont typeface="Wingdings" pitchFamily="2" charset="2"/>
              <a:buChar char="ü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повышение доступности медицинской реабилитации и санаторно-курортного лечения; 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проведение активной кадровой политики, направленной на привлечение в БУ «Сургутская городская клиническая поликлиника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№ 4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» высококвалифицированных специалистов, направление на целевую подготовку и переподготовку врачебных кадров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3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309320" cy="487363"/>
          </a:xfrm>
        </p:spPr>
        <p:txBody>
          <a:bodyPr/>
          <a:lstStyle/>
          <a:p>
            <a:r>
              <a:rPr lang="ru-RU" sz="2800" dirty="0" smtClean="0"/>
              <a:t>Финансовые ресурсы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62469962"/>
              </p:ext>
            </p:extLst>
          </p:nvPr>
        </p:nvGraphicFramePr>
        <p:xfrm>
          <a:off x="395536" y="1117910"/>
          <a:ext cx="8748464" cy="605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2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9799"/>
            <a:ext cx="6512511" cy="1143000"/>
          </a:xfrm>
        </p:spPr>
        <p:txBody>
          <a:bodyPr/>
          <a:lstStyle/>
          <a:p>
            <a:r>
              <a:rPr lang="ru-RU" sz="3200" dirty="0" smtClean="0"/>
              <a:t>Задачи на 2017 год</a:t>
            </a:r>
            <a:endParaRPr lang="ru-RU" sz="3200" dirty="0"/>
          </a:p>
        </p:txBody>
      </p:sp>
      <p:sp>
        <p:nvSpPr>
          <p:cNvPr id="6" name="Загнутый угол 18"/>
          <p:cNvSpPr>
            <a:spLocks noChangeArrowheads="1"/>
          </p:cNvSpPr>
          <p:nvPr/>
        </p:nvSpPr>
        <p:spPr bwMode="auto">
          <a:xfrm>
            <a:off x="895350" y="1196752"/>
            <a:ext cx="7921625" cy="1125538"/>
          </a:xfrm>
          <a:prstGeom prst="foldedCorner">
            <a:avLst>
              <a:gd name="adj" fmla="val 16667"/>
            </a:avLst>
          </a:prstGeom>
          <a:solidFill>
            <a:schemeClr val="bg1">
              <a:lumMod val="90000"/>
              <a:alpha val="79999"/>
            </a:schemeClr>
          </a:solidFill>
          <a:ln w="25400" algn="ctr">
            <a:solidFill>
              <a:srgbClr val="385D8A">
                <a:alpha val="12941"/>
              </a:srgbClr>
            </a:solidFill>
            <a:round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Оказание доступной и качественной медицинской помощи в соответствии с Программой государственных гарантий оказания  гражданам Российской Федерации бесплатной медицинской помощи на 2015 год, повышение удовлетворенности населения оказанной  медицинской помощью.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Загнутый угол 19"/>
          <p:cNvSpPr>
            <a:spLocks noChangeArrowheads="1"/>
          </p:cNvSpPr>
          <p:nvPr/>
        </p:nvSpPr>
        <p:spPr bwMode="auto">
          <a:xfrm>
            <a:off x="895350" y="5229201"/>
            <a:ext cx="7921625" cy="504056"/>
          </a:xfrm>
          <a:prstGeom prst="foldedCorner">
            <a:avLst>
              <a:gd name="adj" fmla="val 16667"/>
            </a:avLst>
          </a:prstGeom>
          <a:solidFill>
            <a:schemeClr val="bg1">
              <a:lumMod val="90000"/>
              <a:alpha val="79999"/>
            </a:schemeClr>
          </a:solidFill>
          <a:ln w="25400" algn="ctr">
            <a:solidFill>
              <a:srgbClr val="385D8A">
                <a:alpha val="0"/>
              </a:srgbClr>
            </a:solidFill>
            <a:round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Дальнейшее развитие информационных ресурсов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учреждения.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Загнутый угол 16"/>
          <p:cNvSpPr>
            <a:spLocks noChangeArrowheads="1"/>
          </p:cNvSpPr>
          <p:nvPr/>
        </p:nvSpPr>
        <p:spPr bwMode="auto">
          <a:xfrm>
            <a:off x="869049" y="2420888"/>
            <a:ext cx="7921625" cy="935038"/>
          </a:xfrm>
          <a:prstGeom prst="foldedCorner">
            <a:avLst>
              <a:gd name="adj" fmla="val 16667"/>
            </a:avLst>
          </a:prstGeom>
          <a:solidFill>
            <a:schemeClr val="bg1">
              <a:lumMod val="90000"/>
              <a:alpha val="65881"/>
            </a:schemeClr>
          </a:solidFill>
          <a:ln w="25400" algn="ctr">
            <a:solidFill>
              <a:srgbClr val="385D8A">
                <a:alpha val="32941"/>
              </a:srgbClr>
            </a:solidFill>
            <a:round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ru-RU" sz="1100" b="1" i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Совершенствование современных методов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профилактики.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Привлечение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внимания населения к своему здоровью – повышение приверженности пациента к лечению, популяризация среди населения  здорового образа жизни. </a:t>
            </a:r>
          </a:p>
        </p:txBody>
      </p:sp>
      <p:sp>
        <p:nvSpPr>
          <p:cNvPr id="9" name="Загнутый угол 16"/>
          <p:cNvSpPr>
            <a:spLocks noChangeArrowheads="1"/>
          </p:cNvSpPr>
          <p:nvPr/>
        </p:nvSpPr>
        <p:spPr bwMode="auto">
          <a:xfrm>
            <a:off x="895350" y="4365104"/>
            <a:ext cx="7921625" cy="650875"/>
          </a:xfrm>
          <a:prstGeom prst="foldedCorner">
            <a:avLst>
              <a:gd name="adj" fmla="val 16667"/>
            </a:avLst>
          </a:prstGeom>
          <a:solidFill>
            <a:schemeClr val="bg1">
              <a:lumMod val="90000"/>
              <a:alpha val="65881"/>
            </a:schemeClr>
          </a:solidFill>
          <a:ln w="25400" algn="ctr">
            <a:solidFill>
              <a:srgbClr val="385D8A">
                <a:alpha val="32941"/>
              </a:srgbClr>
            </a:solidFill>
            <a:round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Проведение эффективной кадровой политики.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Укрепление материально-технической базы учреждения.</a:t>
            </a:r>
          </a:p>
        </p:txBody>
      </p:sp>
      <p:sp>
        <p:nvSpPr>
          <p:cNvPr id="10" name="Загнутый угол 19"/>
          <p:cNvSpPr>
            <a:spLocks noChangeArrowheads="1"/>
          </p:cNvSpPr>
          <p:nvPr/>
        </p:nvSpPr>
        <p:spPr bwMode="auto">
          <a:xfrm>
            <a:off x="895350" y="3499037"/>
            <a:ext cx="7921625" cy="720725"/>
          </a:xfrm>
          <a:prstGeom prst="foldedCorner">
            <a:avLst>
              <a:gd name="adj" fmla="val 16667"/>
            </a:avLst>
          </a:prstGeom>
          <a:solidFill>
            <a:schemeClr val="bg1">
              <a:lumMod val="90000"/>
              <a:alpha val="79999"/>
            </a:schemeClr>
          </a:solidFill>
          <a:ln w="25400" algn="ctr">
            <a:solidFill>
              <a:srgbClr val="385D8A">
                <a:alpha val="0"/>
              </a:srgbClr>
            </a:solidFill>
            <a:round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службы паллиативной медицинской помощи.</a:t>
            </a:r>
          </a:p>
          <a:p>
            <a:pPr algn="just" eaLnBrk="1" hangingPunct="1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института офисов врачей общей практики.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4" y="-71439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нутый угол 16"/>
          <p:cNvSpPr>
            <a:spLocks noChangeArrowheads="1"/>
          </p:cNvSpPr>
          <p:nvPr/>
        </p:nvSpPr>
        <p:spPr bwMode="auto">
          <a:xfrm>
            <a:off x="874809" y="5877272"/>
            <a:ext cx="7921625" cy="650875"/>
          </a:xfrm>
          <a:prstGeom prst="foldedCorner">
            <a:avLst>
              <a:gd name="adj" fmla="val 16667"/>
            </a:avLst>
          </a:prstGeom>
          <a:solidFill>
            <a:schemeClr val="bg1">
              <a:lumMod val="90000"/>
              <a:alpha val="65881"/>
            </a:schemeClr>
          </a:solidFill>
          <a:ln w="25400" algn="ctr">
            <a:solidFill>
              <a:srgbClr val="385D8A">
                <a:alpha val="32941"/>
              </a:srgbClr>
            </a:solidFill>
            <a:round/>
            <a:headEnd/>
            <a:tailEnd/>
          </a:ln>
        </p:spPr>
        <p:txBody>
          <a:bodyPr anchor="ctr"/>
          <a:lstStyle/>
          <a:p>
            <a:pPr lvl="0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Дальнейшая реализация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государственной программы Ханты-Мансийского автономного округа – Югры «Доступная среда 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2016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– 2020 гг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.».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6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p12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17750"/>
            <a:ext cx="9144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335" y="-3118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Luk_AI\Pictures\hc-blo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3" y="929793"/>
            <a:ext cx="7909088" cy="575816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616" y="2967335"/>
            <a:ext cx="83667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БУДЬТЕ ЗДОРОВЫ!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Демографические показатели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92733342"/>
              </p:ext>
            </p:extLst>
          </p:nvPr>
        </p:nvGraphicFramePr>
        <p:xfrm>
          <a:off x="395536" y="1340471"/>
          <a:ext cx="8496944" cy="518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98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Демографические показатели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533524"/>
              </p:ext>
            </p:extLst>
          </p:nvPr>
        </p:nvGraphicFramePr>
        <p:xfrm>
          <a:off x="533400" y="1124744"/>
          <a:ext cx="8191500" cy="519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532" y="304848"/>
            <a:ext cx="6741368" cy="48736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Демографические показатели</a:t>
            </a:r>
            <a:br>
              <a:rPr lang="ru-RU" sz="2400" dirty="0" smtClean="0"/>
            </a:br>
            <a:r>
              <a:rPr lang="ru-RU" sz="2400" dirty="0" smtClean="0"/>
              <a:t>Перинатальная и младенческая смертность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6159936"/>
              </p:ext>
            </p:extLst>
          </p:nvPr>
        </p:nvGraphicFramePr>
        <p:xfrm>
          <a:off x="971600" y="1875790"/>
          <a:ext cx="7831460" cy="464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01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74694" y="1321862"/>
            <a:ext cx="582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Перинатальная и младенческая смертность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352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71500"/>
            <a:ext cx="6021288" cy="487363"/>
          </a:xfrm>
        </p:spPr>
        <p:txBody>
          <a:bodyPr/>
          <a:lstStyle/>
          <a:p>
            <a:r>
              <a:rPr lang="ru-RU" sz="2400" dirty="0" smtClean="0"/>
              <a:t>Демографические показатели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4240612"/>
              </p:ext>
            </p:extLst>
          </p:nvPr>
        </p:nvGraphicFramePr>
        <p:xfrm>
          <a:off x="611560" y="1124744"/>
          <a:ext cx="8119492" cy="532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1" y="-171400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7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71500"/>
            <a:ext cx="6858000" cy="487363"/>
          </a:xfrm>
        </p:spPr>
        <p:txBody>
          <a:bodyPr>
            <a:normAutofit fontScale="90000"/>
          </a:bodyPr>
          <a:lstStyle/>
          <a:p>
            <a:r>
              <a:rPr lang="ru-RU" sz="2600" dirty="0" smtClean="0"/>
              <a:t>Смертность</a:t>
            </a:r>
            <a:endParaRPr lang="en-US" sz="26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126696" y="3704696"/>
            <a:ext cx="1728193" cy="16672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29778" y="3729773"/>
            <a:ext cx="1558143" cy="16672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1106499" y="367331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1888108" y="3647574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17818" y="2024453"/>
            <a:ext cx="2751148" cy="1602821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848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989738" y="2308437"/>
            <a:ext cx="18073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550 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человек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387832" y="3873336"/>
            <a:ext cx="15599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Взрослые – 538 человек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" y="-11243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-9945" y="3899075"/>
            <a:ext cx="1428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Дети – </a:t>
            </a:r>
          </a:p>
          <a:p>
            <a:pPr algn="ctr"/>
            <a:r>
              <a:rPr lang="ru-RU" sz="2000" b="1" dirty="0" smtClean="0"/>
              <a:t>12 человек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6240" y="11247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Показатель общей смертности  на 100 тыс. среднегодового населения составил </a:t>
            </a:r>
            <a:r>
              <a:rPr lang="ru-RU" b="1" dirty="0" smtClean="0"/>
              <a:t>480,2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21071496"/>
              </p:ext>
            </p:extLst>
          </p:nvPr>
        </p:nvGraphicFramePr>
        <p:xfrm>
          <a:off x="3749331" y="1412777"/>
          <a:ext cx="5394669" cy="510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6960" y="0"/>
            <a:ext cx="7335440" cy="1008111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Исполнение целевых показателей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 основным показателям смертности </a:t>
            </a:r>
            <a:br>
              <a:rPr lang="ru-RU" sz="2200" dirty="0" smtClean="0"/>
            </a:br>
            <a:r>
              <a:rPr lang="ru-RU" sz="2200" dirty="0" smtClean="0"/>
              <a:t>населения по </a:t>
            </a:r>
            <a:r>
              <a:rPr lang="ru-RU" sz="2200" dirty="0" smtClean="0"/>
              <a:t>программе госгарантий </a:t>
            </a:r>
            <a:endParaRPr lang="en-US" sz="2200" dirty="0"/>
          </a:p>
        </p:txBody>
      </p:sp>
      <p:graphicFrame>
        <p:nvGraphicFramePr>
          <p:cNvPr id="56399" name="Group 7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39231285"/>
              </p:ext>
            </p:extLst>
          </p:nvPr>
        </p:nvGraphicFramePr>
        <p:xfrm>
          <a:off x="683568" y="1556792"/>
          <a:ext cx="7928417" cy="4626674"/>
        </p:xfrm>
        <a:graphic>
          <a:graphicData uri="http://schemas.openxmlformats.org/drawingml/2006/table">
            <a:tbl>
              <a:tblPr/>
              <a:tblGrid>
                <a:gridCol w="3923900"/>
                <a:gridCol w="2192950"/>
                <a:gridCol w="1811567"/>
              </a:tblGrid>
              <a:tr h="668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целевой показатель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Факт 2016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78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общая смертность на 1 тыс. населения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31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в трудоспособном возрасте на 100 тыс. трудоспособного населения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71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от болезней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системы кровообращения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100 тыс. населения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71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Смертность от болезней системы кровообращения в трудоспособном возрасте на 100 тыс. населения трудоспособного возраста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31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от новообразований на 100 тыс. населения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1849</TotalTime>
  <Words>5132</Words>
  <Application>Microsoft Office PowerPoint</Application>
  <PresentationFormat>Экран (4:3)</PresentationFormat>
  <Paragraphs>725</Paragraphs>
  <Slides>32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Презентация PowerPoint</vt:lpstr>
      <vt:lpstr>Цели и задачи БУ «Сургутская городская клиническая поликлиника № 4»</vt:lpstr>
      <vt:lpstr>Цели и задачи БУ «Сургутская городская клиническая поликлиника № 4»</vt:lpstr>
      <vt:lpstr>Демографические показатели</vt:lpstr>
      <vt:lpstr>Демографические показатели</vt:lpstr>
      <vt:lpstr>Демографические показатели Перинатальная и младенческая смертность</vt:lpstr>
      <vt:lpstr>Демографические показатели</vt:lpstr>
      <vt:lpstr>Смертность</vt:lpstr>
      <vt:lpstr>Исполнение целевых показателей  по основным показателям смертности  населения по программе госгарантий </vt:lpstr>
      <vt:lpstr>Выполнение целевых показателей по классам  причин смертности по программе госгарантий, программе «Развитие здравоохранения»</vt:lpstr>
      <vt:lpstr>Смертность на дому</vt:lpstr>
      <vt:lpstr>Общая заболеваемость</vt:lpstr>
      <vt:lpstr>Первичная заболеваемость</vt:lpstr>
      <vt:lpstr>Выполнение объемов медицинской помощи по ОМС</vt:lpstr>
      <vt:lpstr>Выполнение государственного задания</vt:lpstr>
      <vt:lpstr>Оказание неотложной помощи</vt:lpstr>
      <vt:lpstr>Оказание паллиативной помощи</vt:lpstr>
      <vt:lpstr>Работа дневного стационара</vt:lpstr>
      <vt:lpstr>Обслуживание ветеранов ВОВ</vt:lpstr>
      <vt:lpstr>Льготное лекарственное обеспечение</vt:lpstr>
      <vt:lpstr>Высокотехнологичная медицинская помощь Санаторно-курортное лечение</vt:lpstr>
      <vt:lpstr>Работа Центра здоровья для детей</vt:lpstr>
      <vt:lpstr>Диспансеризация и профмедосмотры</vt:lpstr>
      <vt:lpstr>Диспансеризация определенных групп взрослого населения</vt:lpstr>
      <vt:lpstr>Школы здоровья</vt:lpstr>
      <vt:lpstr>Кадровое обеспечение</vt:lpstr>
      <vt:lpstr>Кадровая политика</vt:lpstr>
      <vt:lpstr>Презентация PowerPoint</vt:lpstr>
      <vt:lpstr>Реализация программы «Доступная среда»  в БУ «Сургутская городская  клиническая поликлиника № 4»</vt:lpstr>
      <vt:lpstr>Финансовые ресурсы</vt:lpstr>
      <vt:lpstr>Задачи на 2017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dc:description>http://rusderm.ru - Ñïðàâî÷íèê äåðìàòîâåíåðîëîãà. _x000d_
Ìåäèöèíñêèå øàáëîíû äëÿ ïðåçåíòàöèé. _x000d_
Êíèãè è ïðåçåíòàöèè  ïî ìåäèöèíå.</dc:description>
  <cp:lastModifiedBy>Лукьянцева Анна Ивановна</cp:lastModifiedBy>
  <cp:revision>166</cp:revision>
  <cp:lastPrinted>2016-03-09T05:30:59Z</cp:lastPrinted>
  <dcterms:created xsi:type="dcterms:W3CDTF">2016-02-27T08:33:58Z</dcterms:created>
  <dcterms:modified xsi:type="dcterms:W3CDTF">2017-02-17T12:49:56Z</dcterms:modified>
</cp:coreProperties>
</file>