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2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6.xml" ContentType="application/vnd.openxmlformats-officedocument.presentationml.notesSl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0.xml" ContentType="application/vnd.openxmlformats-officedocument.presentationml.notesSl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25.xml" ContentType="application/vnd.openxmlformats-officedocument.presentationml.notesSlid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6.xml" ContentType="application/vnd.openxmlformats-officedocument.drawingml.chart+xml"/>
  <Override PartName="/ppt/notesSlides/notesSlide26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notesSlides/notesSlide27.xml" ContentType="application/vnd.openxmlformats-officedocument.presentationml.notesSlide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2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41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2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43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notesMasterIdLst>
    <p:notesMasterId r:id="rId38"/>
  </p:notesMasterIdLst>
  <p:sldIdLst>
    <p:sldId id="314" r:id="rId2"/>
    <p:sldId id="283" r:id="rId3"/>
    <p:sldId id="284" r:id="rId4"/>
    <p:sldId id="330" r:id="rId5"/>
    <p:sldId id="329" r:id="rId6"/>
    <p:sldId id="286" r:id="rId7"/>
    <p:sldId id="287" r:id="rId8"/>
    <p:sldId id="332" r:id="rId9"/>
    <p:sldId id="288" r:id="rId10"/>
    <p:sldId id="259" r:id="rId11"/>
    <p:sldId id="334" r:id="rId12"/>
    <p:sldId id="336" r:id="rId13"/>
    <p:sldId id="337" r:id="rId14"/>
    <p:sldId id="338" r:id="rId15"/>
    <p:sldId id="333" r:id="rId16"/>
    <p:sldId id="335" r:id="rId17"/>
    <p:sldId id="257" r:id="rId18"/>
    <p:sldId id="272" r:id="rId19"/>
    <p:sldId id="339" r:id="rId20"/>
    <p:sldId id="340" r:id="rId21"/>
    <p:sldId id="341" r:id="rId22"/>
    <p:sldId id="342" r:id="rId23"/>
    <p:sldId id="343" r:id="rId24"/>
    <p:sldId id="344" r:id="rId25"/>
    <p:sldId id="263" r:id="rId26"/>
    <p:sldId id="308" r:id="rId27"/>
    <p:sldId id="345" r:id="rId28"/>
    <p:sldId id="291" r:id="rId29"/>
    <p:sldId id="304" r:id="rId30"/>
    <p:sldId id="346" r:id="rId31"/>
    <p:sldId id="318" r:id="rId32"/>
    <p:sldId id="277" r:id="rId33"/>
    <p:sldId id="328" r:id="rId34"/>
    <p:sldId id="327" r:id="rId35"/>
    <p:sldId id="300" r:id="rId36"/>
    <p:sldId id="275" r:id="rId3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CCFF33"/>
    <a:srgbClr val="FF9999"/>
    <a:srgbClr val="59855D"/>
    <a:srgbClr val="2A9E40"/>
    <a:srgbClr val="FF7C80"/>
    <a:srgbClr val="D32BBF"/>
    <a:srgbClr val="FBD805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75676" autoAdjust="0"/>
  </p:normalViewPr>
  <p:slideViewPr>
    <p:cSldViewPr>
      <p:cViewPr varScale="1">
        <p:scale>
          <a:sx n="88" d="100"/>
          <a:sy n="88" d="100"/>
        </p:scale>
        <p:origin x="22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4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15897723902237"/>
          <c:y val="6.7717475257887502E-2"/>
          <c:w val="0.83026074279353679"/>
          <c:h val="0.765598934653264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diamond"/>
            <c:size val="10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125952</c:v>
                </c:pt>
                <c:pt idx="1">
                  <c:v>128563</c:v>
                </c:pt>
                <c:pt idx="2">
                  <c:v>134259</c:v>
                </c:pt>
                <c:pt idx="3">
                  <c:v>136729</c:v>
                </c:pt>
                <c:pt idx="4">
                  <c:v>139720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Взрослые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triangle"/>
            <c:size val="10"/>
            <c:spPr>
              <a:solidFill>
                <a:srgbClr val="FFC000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96246</c:v>
                </c:pt>
                <c:pt idx="1">
                  <c:v>97063</c:v>
                </c:pt>
                <c:pt idx="2">
                  <c:v>102589</c:v>
                </c:pt>
                <c:pt idx="3">
                  <c:v>104875</c:v>
                </c:pt>
                <c:pt idx="4">
                  <c:v>107493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Дети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5"/>
              </a:solidFill>
              <a:ln w="9525">
                <a:solidFill>
                  <a:schemeClr val="accent1">
                    <a:hueOff val="0"/>
                    <a:satOff val="0"/>
                    <a:lumOff val="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29706</c:v>
                </c:pt>
                <c:pt idx="1">
                  <c:v>31500</c:v>
                </c:pt>
                <c:pt idx="2">
                  <c:v>31670</c:v>
                </c:pt>
                <c:pt idx="3">
                  <c:v>31854</c:v>
                </c:pt>
                <c:pt idx="4">
                  <c:v>32227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48000880"/>
        <c:axId val="1748001968"/>
      </c:lineChart>
      <c:catAx>
        <c:axId val="174800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748001968"/>
        <c:crosses val="autoZero"/>
        <c:auto val="1"/>
        <c:lblAlgn val="ctr"/>
        <c:lblOffset val="100"/>
        <c:noMultiLvlLbl val="0"/>
      </c:catAx>
      <c:valAx>
        <c:axId val="1748001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74800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5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pPr>
            <a:r>
              <a:rPr lang="ru-RU" sz="1400" b="1"/>
              <a:t>Рождаемость в 2022 г. (на 1000 населения)</a:t>
            </a:r>
          </a:p>
        </c:rich>
      </c:tx>
      <c:layout>
        <c:manualLayout>
          <c:xMode val="edge"/>
          <c:yMode val="edge"/>
          <c:x val="0.158764266432858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50" normalizeH="0" baseline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97638723902471"/>
          <c:y val="0.13463669201920508"/>
          <c:w val="0.82427842775304172"/>
          <c:h val="0.73707463434993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</c:v>
                </c:pt>
                <c:pt idx="2">
                  <c:v>СГКП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9</c:v>
                </c:pt>
                <c:pt idx="1">
                  <c:v>11.1</c:v>
                </c:pt>
                <c:pt idx="2">
                  <c:v>14.6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891931136"/>
        <c:axId val="1891934400"/>
      </c:barChart>
      <c:catAx>
        <c:axId val="189193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934400"/>
        <c:crosses val="autoZero"/>
        <c:auto val="1"/>
        <c:lblAlgn val="ctr"/>
        <c:lblOffset val="100"/>
        <c:noMultiLvlLbl val="0"/>
      </c:catAx>
      <c:valAx>
        <c:axId val="1891934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9193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5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pPr>
            <a:r>
              <a:rPr lang="ru-RU" sz="1400" b="1" dirty="0"/>
              <a:t>Смертность в 2022 г. </a:t>
            </a:r>
            <a:endParaRPr lang="ru-RU" sz="1400" b="1" dirty="0" smtClean="0"/>
          </a:p>
          <a:p>
            <a:pPr>
              <a:defRPr sz="1400" b="1"/>
            </a:pPr>
            <a:r>
              <a:rPr lang="ru-RU" sz="1400" b="1" dirty="0" smtClean="0"/>
              <a:t>(</a:t>
            </a:r>
            <a:r>
              <a:rPr lang="ru-RU" sz="1400" b="1" dirty="0"/>
              <a:t>на 1000 населения)</a:t>
            </a:r>
          </a:p>
        </c:rich>
      </c:tx>
      <c:layout>
        <c:manualLayout>
          <c:xMode val="edge"/>
          <c:yMode val="edge"/>
          <c:x val="0.22818760878420916"/>
          <c:y val="2.86004257785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50" normalizeH="0" baseline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97638723902471"/>
          <c:y val="0.32530619720931914"/>
          <c:w val="0.82427842775304172"/>
          <c:h val="0.546405129159823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</c:v>
                </c:pt>
                <c:pt idx="2">
                  <c:v>СГКП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13.1</c:v>
                </c:pt>
                <c:pt idx="1">
                  <c:v>6.5</c:v>
                </c:pt>
                <c:pt idx="2">
                  <c:v>4.9000000000000004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891933856"/>
        <c:axId val="1891938752"/>
      </c:barChart>
      <c:catAx>
        <c:axId val="189193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938752"/>
        <c:crosses val="autoZero"/>
        <c:auto val="1"/>
        <c:lblAlgn val="ctr"/>
        <c:lblOffset val="100"/>
        <c:noMultiLvlLbl val="0"/>
      </c:catAx>
      <c:valAx>
        <c:axId val="18919387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9193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5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pPr>
            <a:r>
              <a:rPr lang="ru-RU" sz="1400" b="1" dirty="0" smtClean="0"/>
              <a:t>Естественный</a:t>
            </a:r>
            <a:r>
              <a:rPr lang="ru-RU" sz="1400" b="1" baseline="0" dirty="0" smtClean="0"/>
              <a:t> прирост</a:t>
            </a:r>
            <a:endParaRPr lang="ru-RU" sz="1400" b="1" dirty="0"/>
          </a:p>
        </c:rich>
      </c:tx>
      <c:layout>
        <c:manualLayout>
          <c:xMode val="edge"/>
          <c:yMode val="edge"/>
          <c:x val="0.22818760878420916"/>
          <c:y val="2.860042577851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50" normalizeH="0" baseline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597638723902471"/>
          <c:y val="0.24427165750352062"/>
          <c:w val="0.82427842775304172"/>
          <c:h val="0.62743966886562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РФ</c:v>
                </c:pt>
                <c:pt idx="1">
                  <c:v>ХМАО</c:v>
                </c:pt>
                <c:pt idx="2">
                  <c:v>СГКП 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-4.0999999999999996</c:v>
                </c:pt>
                <c:pt idx="1">
                  <c:v>4.5999999999999996</c:v>
                </c:pt>
                <c:pt idx="2">
                  <c:v>9.6999999999999993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1891587776"/>
        <c:axId val="1891599200"/>
      </c:barChart>
      <c:catAx>
        <c:axId val="18915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599200"/>
        <c:crosses val="autoZero"/>
        <c:auto val="1"/>
        <c:lblAlgn val="ctr"/>
        <c:lblOffset val="100"/>
        <c:noMultiLvlLbl val="0"/>
      </c:catAx>
      <c:valAx>
        <c:axId val="1891599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9158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85000"/>
              <a:lumOff val="1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 w="25400"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5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1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7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77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4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5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6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81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7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69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8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9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4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6.7481567692694019E-2"/>
                  <c:y val="-8.87239223115754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836172493100833E-2"/>
                  <c:y val="8.2169077089947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052036441616299E-2"/>
                  <c:y val="-8.95952153527251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80813073690838E-2"/>
                  <c:y val="9.81039999075967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19968505357948E-2"/>
                  <c:y val="-7.2816714029601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2129673107455E-2"/>
                  <c:y val="-0.1831785578155861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49526918560333E-2"/>
                  <c:y val="6.2919379961713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635756781730779E-2"/>
                  <c:y val="-8.06796262286750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6162031558085078E-3"/>
                  <c:y val="-2.20035344260022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57305409103188E-2"/>
                  <c:y val="6.2919379961713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 formatCode="0.0">
                  <c:v>517</c:v>
                </c:pt>
                <c:pt idx="1">
                  <c:v>517.79999999999995</c:v>
                </c:pt>
                <c:pt idx="2">
                  <c:v>525.29999999999995</c:v>
                </c:pt>
                <c:pt idx="3">
                  <c:v>480.2</c:v>
                </c:pt>
                <c:pt idx="4">
                  <c:v>564.5</c:v>
                </c:pt>
                <c:pt idx="5">
                  <c:v>515.70000000000005</c:v>
                </c:pt>
                <c:pt idx="6">
                  <c:v>453.4</c:v>
                </c:pt>
                <c:pt idx="7">
                  <c:v>639.20000000000005</c:v>
                </c:pt>
                <c:pt idx="8">
                  <c:v>664.2</c:v>
                </c:pt>
                <c:pt idx="9">
                  <c:v>486.9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1594304"/>
        <c:axId val="1891600288"/>
      </c:lineChart>
      <c:catAx>
        <c:axId val="189159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600288"/>
        <c:crosses val="autoZero"/>
        <c:auto val="1"/>
        <c:lblAlgn val="ctr"/>
        <c:lblOffset val="100"/>
        <c:noMultiLvlLbl val="0"/>
      </c:catAx>
      <c:valAx>
        <c:axId val="1891600288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59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1"/>
            </a:pPr>
            <a:r>
              <a:rPr lang="ru-RU" b="1"/>
              <a:t>Структура cмертности</a:t>
            </a:r>
          </a:p>
        </c:rich>
      </c:tx>
      <c:layout>
        <c:manualLayout>
          <c:xMode val="edge"/>
          <c:yMode val="edge"/>
          <c:x val="0.10278299517646186"/>
          <c:y val="0"/>
        </c:manualLayout>
      </c:layout>
      <c:overlay val="0"/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371801281339112E-2"/>
          <c:y val="0.37402058560482893"/>
          <c:w val="0.52016023103914377"/>
          <c:h val="0.578235747895492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cмертности взрослого населения БУ "СГКП № 4" в 2021г.</c:v>
                </c:pt>
              </c:strCache>
            </c:strRef>
          </c:tx>
          <c:explosion val="8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-0.12352865401027326"/>
                  <c:y val="-0.2113557081960499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113041052002067E-2"/>
                  <c:y val="-2.969536373855356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328459918225747E-3"/>
                  <c:y val="3.23991082764774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360320757451331E-2"/>
                  <c:y val="-3.40667522942610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885268534977593E-2"/>
                  <c:y val="4.76395074452239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7293882855608639E-2"/>
                  <c:y val="-3.008954119908113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494961786653335E-2"/>
                  <c:y val="-3.53858035287567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7646227965411252E-2"/>
                  <c:y val="-7.20050526626364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4594188608673442E-3"/>
                  <c:y val="-9.49375024971340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3.6178123440091463E-2"/>
                  <c:y val="-3.72547048640196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9004439321556863E-2"/>
                  <c:y val="-7.743671916586862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7">
                <a:noFill/>
              </a:ln>
            </c:spPr>
            <c:txPr>
              <a:bodyPr/>
              <a:lstStyle/>
              <a:p>
                <a:pPr>
                  <a:defRPr sz="1500" b="1">
                    <a:latin typeface="Calibri Light" panose="020F0302020204030204" pitchFamily="34" charset="0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Болезни  системы кровообращения</c:v>
                </c:pt>
                <c:pt idx="1">
                  <c:v>Новообразования</c:v>
                </c:pt>
                <c:pt idx="2">
                  <c:v>Инфекционные заболевания</c:v>
                </c:pt>
                <c:pt idx="3">
                  <c:v>Болезни органов пищеварения</c:v>
                </c:pt>
                <c:pt idx="4">
                  <c:v>Внешние причины</c:v>
                </c:pt>
                <c:pt idx="5">
                  <c:v>Неуточненные причины смерти</c:v>
                </c:pt>
                <c:pt idx="6">
                  <c:v>Болезни органов дыхания </c:v>
                </c:pt>
                <c:pt idx="7">
                  <c:v>Болезни мочеполовой системы </c:v>
                </c:pt>
                <c:pt idx="8">
                  <c:v>Болезни нервной системы</c:v>
                </c:pt>
                <c:pt idx="9">
                  <c:v>Болезни эндокринной системы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0.46</c:v>
                </c:pt>
                <c:pt idx="1">
                  <c:v>0.19600000000000001</c:v>
                </c:pt>
                <c:pt idx="2">
                  <c:v>8.8999999999999996E-2</c:v>
                </c:pt>
                <c:pt idx="3">
                  <c:v>7.9000000000000001E-2</c:v>
                </c:pt>
                <c:pt idx="4">
                  <c:v>6.2E-2</c:v>
                </c:pt>
                <c:pt idx="5">
                  <c:v>3.1E-2</c:v>
                </c:pt>
                <c:pt idx="6">
                  <c:v>2.8000000000000001E-2</c:v>
                </c:pt>
                <c:pt idx="7">
                  <c:v>1.4999999999999999E-2</c:v>
                </c:pt>
                <c:pt idx="8">
                  <c:v>1.2999999999999999E-2</c:v>
                </c:pt>
                <c:pt idx="9">
                  <c:v>1.2E-2</c:v>
                </c:pt>
                <c:pt idx="10">
                  <c:v>1.4999999999999999E-2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7">
          <a:noFill/>
        </a:ln>
      </c:spPr>
    </c:plotArea>
    <c:legend>
      <c:legendPos val="r"/>
      <c:layout>
        <c:manualLayout>
          <c:xMode val="edge"/>
          <c:yMode val="edge"/>
          <c:x val="0.55287404408769392"/>
          <c:y val="2.3692177554858737E-2"/>
          <c:w val="0.44452786495944896"/>
          <c:h val="0.97630780673258077"/>
        </c:manualLayout>
      </c:layout>
      <c:overlay val="0"/>
      <c:spPr>
        <a:ln>
          <a:noFill/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solidFill>
        <a:schemeClr val="bg1">
          <a:lumMod val="75000"/>
        </a:schemeClr>
      </a:solidFill>
    </a:ln>
  </c:spPr>
  <c:txPr>
    <a:bodyPr/>
    <a:lstStyle/>
    <a:p>
      <a:pPr>
        <a:defRPr sz="1801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6798129921259842"/>
          <c:y val="5.6109546584630944E-2"/>
          <c:w val="0.61207075678040246"/>
          <c:h val="0.8606666004558695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5220909886254031E-4"/>
                  <c:y val="-1.842848946632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2100831146106737E-3"/>
                  <c:y val="1.4835705567698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9.5475721784776899E-3"/>
                  <c:y val="2.1090163510573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452537182852143E-3"/>
                  <c:y val="1.2992856621066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7968175853018374E-2"/>
                  <c:y val="1.042426073045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1591426071741032E-2"/>
                  <c:y val="3.7607678044800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6448272090988574E-2"/>
                  <c:y val="1.9005344196281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1.6666666666666566E-2"/>
                  <c:y val="1.2508915885748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1666666666666154E-3"/>
                  <c:y val="6.25445794287430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2.7777777777777728E-2"/>
                  <c:y val="4.97598764211039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6.9008092738407703E-3"/>
                  <c:y val="-1.1169378436566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4325585823401321E-3"/>
                  <c:y val="-1.803776853076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2.8773622047244145E-2"/>
                  <c:y val="1.916671249438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6777777777777777E-2"/>
                      <c:h val="3.6797060897243855E-2"/>
                    </c:manualLayout>
                  </c15:layout>
                </c:ext>
              </c:extLst>
            </c:dLbl>
            <c:dLbl>
              <c:idx val="15"/>
              <c:layout>
                <c:manualLayout>
                  <c:x val="6.9444444444443426E-3"/>
                  <c:y val="3.7526747657245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Инфекционные и паразитарные заболевания</c:v>
                </c:pt>
                <c:pt idx="1">
                  <c:v>Новообразования</c:v>
                </c:pt>
                <c:pt idx="2">
                  <c:v>Болезни крови и кроветворных органов</c:v>
                </c:pt>
                <c:pt idx="3">
                  <c:v>Болезни эндокринной системы</c:v>
                </c:pt>
                <c:pt idx="4">
                  <c:v>Болезни уха и сосцевидного отростка</c:v>
                </c:pt>
                <c:pt idx="5">
                  <c:v>Болезни нервной системы</c:v>
                </c:pt>
                <c:pt idx="6">
                  <c:v>Болезни системы кровообращения</c:v>
                </c:pt>
                <c:pt idx="7">
                  <c:v>Болезни органов дыхания</c:v>
                </c:pt>
                <c:pt idx="8">
                  <c:v>Болезни органов пищеварения</c:v>
                </c:pt>
                <c:pt idx="9">
                  <c:v>Болезни кожи и подкожной клетчатки </c:v>
                </c:pt>
                <c:pt idx="10">
                  <c:v>Болезни костно-мышечной системы </c:v>
                </c:pt>
                <c:pt idx="11">
                  <c:v>Болезни мочеполовой системы</c:v>
                </c:pt>
                <c:pt idx="12">
                  <c:v>Отд. состояния перинатального периода</c:v>
                </c:pt>
                <c:pt idx="13">
                  <c:v>Врождённые аномалии</c:v>
                </c:pt>
                <c:pt idx="14">
                  <c:v>Неуточненные причины смерти</c:v>
                </c:pt>
                <c:pt idx="15">
                  <c:v>Внешние причины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169.7</c:v>
                </c:pt>
                <c:pt idx="1">
                  <c:v>119.6</c:v>
                </c:pt>
                <c:pt idx="2">
                  <c:v>0.7</c:v>
                </c:pt>
                <c:pt idx="3">
                  <c:v>10.3</c:v>
                </c:pt>
                <c:pt idx="4">
                  <c:v>0</c:v>
                </c:pt>
                <c:pt idx="5">
                  <c:v>4.4000000000000004</c:v>
                </c:pt>
                <c:pt idx="6">
                  <c:v>242.1</c:v>
                </c:pt>
                <c:pt idx="7">
                  <c:v>11.8</c:v>
                </c:pt>
                <c:pt idx="8">
                  <c:v>34.700000000000003</c:v>
                </c:pt>
                <c:pt idx="9">
                  <c:v>6.6</c:v>
                </c:pt>
                <c:pt idx="10">
                  <c:v>0.7</c:v>
                </c:pt>
                <c:pt idx="11">
                  <c:v>10.3</c:v>
                </c:pt>
                <c:pt idx="12">
                  <c:v>2.2000000000000002</c:v>
                </c:pt>
                <c:pt idx="13">
                  <c:v>1.5</c:v>
                </c:pt>
                <c:pt idx="14">
                  <c:v>3</c:v>
                </c:pt>
                <c:pt idx="15">
                  <c:v>46.5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623261570420338E-2"/>
                  <c:y val="-1.002098251709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65117164680054E-2"/>
                  <c:y val="-8.0167860136752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953630796150489E-3"/>
                  <c:y val="1.058546486956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945538057742781E-3"/>
                  <c:y val="-7.77440613429355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7.1627929117001349E-3"/>
                  <c:y val="-6.01258951025643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1182742782152181E-2"/>
                  <c:y val="-8.339113098164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8488626421699326E-3"/>
                  <c:y val="-1.635581791811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1329505686789152E-2"/>
                  <c:y val="-9.558978635526798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7263779527559059E-3"/>
                  <c:y val="-7.93593859140085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2.1007983377077762E-2"/>
                  <c:y val="-2.9599509492903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2.7908792650918637E-2"/>
                  <c:y val="-1.11693784365653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2805664916885338E-2"/>
                  <c:y val="-1.4593242723036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4.1666666666666666E-3"/>
                  <c:y val="-8.3391130981646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849223534558175E-2"/>
                  <c:y val="1.8763537987624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5801837270341155E-2"/>
                  <c:y val="1.106924144587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2.6388888888888788E-2"/>
                  <c:y val="-4.16947446958174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Инфекционные и паразитарные заболевания</c:v>
                </c:pt>
                <c:pt idx="1">
                  <c:v>Новообразования</c:v>
                </c:pt>
                <c:pt idx="2">
                  <c:v>Болезни крови и кроветворных органов</c:v>
                </c:pt>
                <c:pt idx="3">
                  <c:v>Болезни эндокринной системы</c:v>
                </c:pt>
                <c:pt idx="4">
                  <c:v>Болезни уха и сосцевидного отростка</c:v>
                </c:pt>
                <c:pt idx="5">
                  <c:v>Болезни нервной системы</c:v>
                </c:pt>
                <c:pt idx="6">
                  <c:v>Болезни системы кровообращения</c:v>
                </c:pt>
                <c:pt idx="7">
                  <c:v>Болезни органов дыхания</c:v>
                </c:pt>
                <c:pt idx="8">
                  <c:v>Болезни органов пищеварения</c:v>
                </c:pt>
                <c:pt idx="9">
                  <c:v>Болезни кожи и подкожной клетчатки </c:v>
                </c:pt>
                <c:pt idx="10">
                  <c:v>Болезни костно-мышечной системы </c:v>
                </c:pt>
                <c:pt idx="11">
                  <c:v>Болезни мочеполовой системы</c:v>
                </c:pt>
                <c:pt idx="12">
                  <c:v>Отд. состояния перинатального периода</c:v>
                </c:pt>
                <c:pt idx="13">
                  <c:v>Врождённые аномалии</c:v>
                </c:pt>
                <c:pt idx="14">
                  <c:v>Неуточненные причины смерти</c:v>
                </c:pt>
                <c:pt idx="15">
                  <c:v>Внешние причины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43.4</c:v>
                </c:pt>
                <c:pt idx="1">
                  <c:v>95.5</c:v>
                </c:pt>
                <c:pt idx="2">
                  <c:v>0.7</c:v>
                </c:pt>
                <c:pt idx="3">
                  <c:v>5.8</c:v>
                </c:pt>
                <c:pt idx="4">
                  <c:v>0.7</c:v>
                </c:pt>
                <c:pt idx="5">
                  <c:v>6.5</c:v>
                </c:pt>
                <c:pt idx="6">
                  <c:v>224.3</c:v>
                </c:pt>
                <c:pt idx="7">
                  <c:v>13.7</c:v>
                </c:pt>
                <c:pt idx="8">
                  <c:v>38.299999999999997</c:v>
                </c:pt>
                <c:pt idx="9">
                  <c:v>3.6</c:v>
                </c:pt>
                <c:pt idx="10">
                  <c:v>0.7</c:v>
                </c:pt>
                <c:pt idx="11">
                  <c:v>7.2</c:v>
                </c:pt>
                <c:pt idx="12">
                  <c:v>0</c:v>
                </c:pt>
                <c:pt idx="13">
                  <c:v>0.7</c:v>
                </c:pt>
                <c:pt idx="14">
                  <c:v>15.2</c:v>
                </c:pt>
                <c:pt idx="15">
                  <c:v>30.4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1594848"/>
        <c:axId val="1891599744"/>
        <c:axId val="0"/>
      </c:bar3DChart>
      <c:catAx>
        <c:axId val="1891594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599744"/>
        <c:crosses val="autoZero"/>
        <c:auto val="1"/>
        <c:lblAlgn val="ctr"/>
        <c:lblOffset val="100"/>
        <c:noMultiLvlLbl val="0"/>
      </c:catAx>
      <c:valAx>
        <c:axId val="18915997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59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68799233685278E-2"/>
          <c:y val="2.6820140899377194E-2"/>
          <c:w val="0.93089020201459094"/>
          <c:h val="0.91634378587564347"/>
        </c:manualLayout>
      </c:layout>
      <c:bubbl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7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8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9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1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3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4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5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6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7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8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9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0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1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2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3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4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5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6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7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8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9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0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1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2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3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4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5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6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7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8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9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0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1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2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3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4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5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6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7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5170163302235859E-3"/>
                  <c:y val="-6.31659799237993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FF99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545976372995597E-3"/>
                  <c:y val="1.2165645616095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325324963892903E-2"/>
                  <c:y val="-4.5051872543262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406288190201099E-2"/>
                  <c:y val="-5.187816433094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339675221271711E-2"/>
                  <c:y val="-4.5051872543262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173364996481874E-2"/>
                  <c:y val="-4.0146167621587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688395733807353E-2"/>
                  <c:y val="-4.50518725432623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030098507573232E-2"/>
                  <c:y val="-3.7170803773125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6426739621523534E-2"/>
                  <c:y val="-5.24055528221732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050549938895705E-2"/>
                  <c:y val="-4.60967299929638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415412176424842E-2"/>
                  <c:y val="-4.0146167621587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8211633892530461E-2"/>
                  <c:y val="-3.7170803773125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3802401585009073E-2"/>
                  <c:y val="-3.7170803773125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3.3507456872663918E-2"/>
                  <c:y val="-4.1200895978878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8133139216793765E-2"/>
                  <c:y val="-4.12008959788781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845095915268727E-2"/>
                  <c:y val="-4.06735561128129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945668073917713E-2"/>
                  <c:y val="-4.224580205374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1.4902973743658112E-2"/>
                  <c:y val="-3.8743049714052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4.882799704664291E-2"/>
                  <c:y val="-4.4006956743368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548115024256564E-2"/>
                  <c:y val="-3.7180723305876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4171573528867271E-2"/>
                  <c:y val="-3.9797826696504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4.7277064030128595E-2"/>
                  <c:y val="-5.0339177999830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2460698811243195E-2"/>
                  <c:y val="-4.5051872543262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5.7623111320964336E-2"/>
                  <c:y val="-6.378937393199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3.092387882827834E-2"/>
                  <c:y val="-5.9241764142608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2.859045754175462E-2"/>
                  <c:y val="-5.59083051618602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5.0755008702736734E-2"/>
                  <c:y val="-5.187816433094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3.3487251416509274E-2"/>
                  <c:y val="-4.4007015093561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5641317631374291E-2"/>
                  <c:y val="-4.3997095560810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3.7527311780172573E-2"/>
                  <c:y val="-5.187816433094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1.8455472540088246E-2"/>
                  <c:y val="-3.3319875833902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3.2261345961559829E-2"/>
                  <c:y val="-4.22557215864903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2.7239103062622779E-2"/>
                  <c:y val="-5.187816433094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2.9969586712587492E-2"/>
                  <c:y val="-3.7170803773125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2.7239103062622672E-2"/>
                  <c:y val="-5.187816433094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-2.5609982010726385E-2"/>
                  <c:y val="-2.96417228151120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30551488098922E-3"/>
                      <c:h val="4.3080793310547191E-2"/>
                    </c:manualLayout>
                  </c15:layout>
                </c:ext>
              </c:extLst>
            </c:dLbl>
            <c:dLbl>
              <c:idx val="36"/>
              <c:layout>
                <c:manualLayout>
                  <c:x val="-3.4933230756700386E-2"/>
                  <c:y val="-3.093855584673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2.1580267395681009E-2"/>
                  <c:y val="-3.4137546808524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-3.180850275895282E-2"/>
                  <c:y val="-4.18974611286577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layout>
                <c:manualLayout>
                  <c:x val="-2.9234541069510903E-2"/>
                  <c:y val="-4.4951500486874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631934414694661E-2"/>
                      <c:h val="3.5483821903386392E-2"/>
                    </c:manualLayout>
                  </c15:layout>
                </c:ext>
              </c:extLst>
            </c:dLbl>
            <c:dLbl>
              <c:idx val="40"/>
              <c:layout>
                <c:manualLayout>
                  <c:x val="-2.5400187016257451E-2"/>
                  <c:y val="-3.714742479593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layout>
                <c:manualLayout>
                  <c:x val="-3.2748907528793204E-2"/>
                  <c:y val="-4.5051872543262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layout>
                <c:manualLayout>
                  <c:x val="-3.0582597304003475E-2"/>
                  <c:y val="-4.224580205374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3.8323403881050253E-2"/>
                  <c:y val="-5.2405552822173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layout>
                <c:manualLayout>
                  <c:x val="-1.4899501907195604E-2"/>
                  <c:y val="-3.8743049714052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Лист1!$A$2:$A$49</c:f>
              <c:numCache>
                <c:formatCode>General</c:formatCode>
                <c:ptCount val="4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</c:numCache>
            </c:numRef>
          </c:xVal>
          <c:yVal>
            <c:numRef>
              <c:f>Лист1!$B$2:$B$49</c:f>
              <c:numCache>
                <c:formatCode>General</c:formatCode>
                <c:ptCount val="48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12</c:v>
                </c:pt>
                <c:pt idx="5">
                  <c:v>7</c:v>
                </c:pt>
                <c:pt idx="6">
                  <c:v>12</c:v>
                </c:pt>
                <c:pt idx="7">
                  <c:v>6</c:v>
                </c:pt>
                <c:pt idx="8">
                  <c:v>16</c:v>
                </c:pt>
                <c:pt idx="9">
                  <c:v>8</c:v>
                </c:pt>
                <c:pt idx="10">
                  <c:v>7</c:v>
                </c:pt>
                <c:pt idx="11">
                  <c:v>6</c:v>
                </c:pt>
                <c:pt idx="12">
                  <c:v>6</c:v>
                </c:pt>
                <c:pt idx="13">
                  <c:v>11</c:v>
                </c:pt>
                <c:pt idx="14">
                  <c:v>11</c:v>
                </c:pt>
                <c:pt idx="15">
                  <c:v>9</c:v>
                </c:pt>
                <c:pt idx="16">
                  <c:v>7</c:v>
                </c:pt>
                <c:pt idx="17">
                  <c:v>4</c:v>
                </c:pt>
                <c:pt idx="18">
                  <c:v>16</c:v>
                </c:pt>
                <c:pt idx="19">
                  <c:v>14</c:v>
                </c:pt>
                <c:pt idx="20">
                  <c:v>8</c:v>
                </c:pt>
                <c:pt idx="21">
                  <c:v>18</c:v>
                </c:pt>
                <c:pt idx="22">
                  <c:v>12</c:v>
                </c:pt>
                <c:pt idx="23">
                  <c:v>25</c:v>
                </c:pt>
                <c:pt idx="24">
                  <c:v>23</c:v>
                </c:pt>
                <c:pt idx="25">
                  <c:v>19</c:v>
                </c:pt>
                <c:pt idx="26">
                  <c:v>14</c:v>
                </c:pt>
                <c:pt idx="27">
                  <c:v>16</c:v>
                </c:pt>
                <c:pt idx="28">
                  <c:v>8</c:v>
                </c:pt>
                <c:pt idx="29">
                  <c:v>14</c:v>
                </c:pt>
                <c:pt idx="30">
                  <c:v>5</c:v>
                </c:pt>
                <c:pt idx="31">
                  <c:v>15</c:v>
                </c:pt>
                <c:pt idx="32">
                  <c:v>14</c:v>
                </c:pt>
                <c:pt idx="33">
                  <c:v>6</c:v>
                </c:pt>
                <c:pt idx="34">
                  <c:v>14</c:v>
                </c:pt>
                <c:pt idx="35">
                  <c:v>3</c:v>
                </c:pt>
                <c:pt idx="36">
                  <c:v>10</c:v>
                </c:pt>
                <c:pt idx="37">
                  <c:v>10</c:v>
                </c:pt>
                <c:pt idx="38">
                  <c:v>17</c:v>
                </c:pt>
                <c:pt idx="39">
                  <c:v>8</c:v>
                </c:pt>
                <c:pt idx="40">
                  <c:v>6</c:v>
                </c:pt>
                <c:pt idx="41">
                  <c:v>12</c:v>
                </c:pt>
                <c:pt idx="42">
                  <c:v>12</c:v>
                </c:pt>
                <c:pt idx="43">
                  <c:v>7</c:v>
                </c:pt>
                <c:pt idx="44">
                  <c:v>16</c:v>
                </c:pt>
                <c:pt idx="45">
                  <c:v>4</c:v>
                </c:pt>
                <c:pt idx="46">
                  <c:v>11</c:v>
                </c:pt>
                <c:pt idx="47">
                  <c:v>3</c:v>
                </c:pt>
              </c:numCache>
            </c:numRef>
          </c:yVal>
          <c:bubbleSize>
            <c:numRef>
              <c:f>Лист1!$C$2:$C$49</c:f>
              <c:numCache>
                <c:formatCode>0.0</c:formatCode>
                <c:ptCount val="48"/>
                <c:pt idx="0">
                  <c:v>0.1</c:v>
                </c:pt>
                <c:pt idx="1">
                  <c:v>1.5</c:v>
                </c:pt>
                <c:pt idx="2">
                  <c:v>1.8</c:v>
                </c:pt>
                <c:pt idx="3">
                  <c:v>2.1</c:v>
                </c:pt>
                <c:pt idx="4">
                  <c:v>1.8</c:v>
                </c:pt>
                <c:pt idx="5">
                  <c:v>1</c:v>
                </c:pt>
                <c:pt idx="6">
                  <c:v>1.8</c:v>
                </c:pt>
                <c:pt idx="7">
                  <c:v>0.9</c:v>
                </c:pt>
                <c:pt idx="8">
                  <c:v>2.4</c:v>
                </c:pt>
                <c:pt idx="9">
                  <c:v>1.2</c:v>
                </c:pt>
                <c:pt idx="10">
                  <c:v>1</c:v>
                </c:pt>
                <c:pt idx="11">
                  <c:v>0.9</c:v>
                </c:pt>
                <c:pt idx="12">
                  <c:v>0.9</c:v>
                </c:pt>
                <c:pt idx="13">
                  <c:v>1.6</c:v>
                </c:pt>
                <c:pt idx="14">
                  <c:v>1.6</c:v>
                </c:pt>
                <c:pt idx="15">
                  <c:v>1.3</c:v>
                </c:pt>
                <c:pt idx="16">
                  <c:v>1</c:v>
                </c:pt>
                <c:pt idx="17">
                  <c:v>0.6</c:v>
                </c:pt>
                <c:pt idx="18">
                  <c:v>2.4</c:v>
                </c:pt>
                <c:pt idx="19">
                  <c:v>2.1</c:v>
                </c:pt>
                <c:pt idx="20">
                  <c:v>1.2</c:v>
                </c:pt>
                <c:pt idx="21">
                  <c:v>2.7</c:v>
                </c:pt>
                <c:pt idx="22">
                  <c:v>1.8</c:v>
                </c:pt>
                <c:pt idx="23">
                  <c:v>3.7</c:v>
                </c:pt>
                <c:pt idx="24">
                  <c:v>3.4</c:v>
                </c:pt>
                <c:pt idx="25">
                  <c:v>2.8</c:v>
                </c:pt>
                <c:pt idx="26">
                  <c:v>2.1</c:v>
                </c:pt>
                <c:pt idx="27">
                  <c:v>2.4</c:v>
                </c:pt>
                <c:pt idx="28">
                  <c:v>1.2</c:v>
                </c:pt>
                <c:pt idx="29">
                  <c:v>2.1</c:v>
                </c:pt>
                <c:pt idx="30">
                  <c:v>0.7</c:v>
                </c:pt>
                <c:pt idx="31">
                  <c:v>2.2000000000000002</c:v>
                </c:pt>
                <c:pt idx="32">
                  <c:v>2.1</c:v>
                </c:pt>
                <c:pt idx="33">
                  <c:v>0.9</c:v>
                </c:pt>
                <c:pt idx="34">
                  <c:v>2.1</c:v>
                </c:pt>
                <c:pt idx="35">
                  <c:v>0.5</c:v>
                </c:pt>
                <c:pt idx="36">
                  <c:v>1.5</c:v>
                </c:pt>
                <c:pt idx="37">
                  <c:v>1.5</c:v>
                </c:pt>
                <c:pt idx="38">
                  <c:v>2.5</c:v>
                </c:pt>
                <c:pt idx="39">
                  <c:v>1.2</c:v>
                </c:pt>
                <c:pt idx="40">
                  <c:v>0.9</c:v>
                </c:pt>
                <c:pt idx="41">
                  <c:v>1.8</c:v>
                </c:pt>
                <c:pt idx="42">
                  <c:v>1.8</c:v>
                </c:pt>
                <c:pt idx="43">
                  <c:v>1</c:v>
                </c:pt>
                <c:pt idx="44">
                  <c:v>2.4</c:v>
                </c:pt>
                <c:pt idx="45">
                  <c:v>0.6</c:v>
                </c:pt>
                <c:pt idx="46">
                  <c:v>1.6</c:v>
                </c:pt>
                <c:pt idx="47">
                  <c:v>0.5</c:v>
                </c:pt>
              </c:numCache>
            </c:numRef>
          </c:bubbleSize>
          <c:bubble3D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30"/>
        <c:showNegBubbles val="0"/>
        <c:sizeRepresents val="w"/>
        <c:axId val="1891588320"/>
        <c:axId val="1891598656"/>
      </c:bubbleChart>
      <c:valAx>
        <c:axId val="1891588320"/>
        <c:scaling>
          <c:orientation val="minMax"/>
          <c:max val="47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598656"/>
        <c:crosses val="autoZero"/>
        <c:crossBetween val="midCat"/>
        <c:majorUnit val="1"/>
      </c:valAx>
      <c:valAx>
        <c:axId val="18915986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15883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558787664790067E-2"/>
          <c:y val="2.0552965946786995E-2"/>
          <c:w val="0.93089020201459094"/>
          <c:h val="0.91634378587564347"/>
        </c:manualLayout>
      </c:layout>
      <c:bubbl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7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8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9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1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3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4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5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6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7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8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9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0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1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2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3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4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5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6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7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8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9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0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1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2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3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4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5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6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7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8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9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0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1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2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3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4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5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6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7"/>
            <c:invertIfNegative val="0"/>
            <c:bubble3D val="1"/>
            <c:spPr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4.5170163302235859E-3"/>
                  <c:y val="-6.31659799237993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99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4545976372995597E-3"/>
                  <c:y val="1.21656456160955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3325324963892903E-2"/>
                  <c:y val="-4.5051872543262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3406288190201099E-2"/>
                  <c:y val="-5.187816433094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8339675221271711E-2"/>
                  <c:y val="-4.5051872543262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6173364996481874E-2"/>
                  <c:y val="-4.0146167621587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5688395733807353E-2"/>
                  <c:y val="-4.50518725432623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7030098507573232E-2"/>
                  <c:y val="-3.7170803773125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6426739621523534E-2"/>
                  <c:y val="-5.24055528221732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0050549938895705E-2"/>
                  <c:y val="-4.60967299929638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4415442346326851E-2"/>
                  <c:y val="4.43978508197497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2702096799603012E-3"/>
                  <c:y val="-3.09082732393921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3802387824767327E-2"/>
                  <c:y val="-5.90896359648430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2.7130926178018031E-2"/>
                  <c:y val="6.21306589557067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4944816934062121E-2"/>
                  <c:y val="-7.25136296214476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5033392266400172E-2"/>
                  <c:y val="-5.6329933489025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135155049195617E-2"/>
                  <c:y val="-5.47709592413173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8.5264034574066977E-3"/>
                  <c:y val="-4.81368741419848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4.882799704664291E-2"/>
                  <c:y val="-4.40069567433684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1.548115024256564E-2"/>
                  <c:y val="-3.71807233058760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1.4171573528867271E-2"/>
                  <c:y val="-3.97978266965046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-4.7277064030128595E-2"/>
                  <c:y val="-5.0339177999830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2.2460698811243195E-2"/>
                  <c:y val="-4.5051872543262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layout>
                <c:manualLayout>
                  <c:x val="-5.7623111320964336E-2"/>
                  <c:y val="-6.3789373931996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3.092387882827834E-2"/>
                  <c:y val="-5.92417641426085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2.859045754175462E-2"/>
                  <c:y val="-5.59083051618602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5.0755008702736734E-2"/>
                  <c:y val="-5.187816433094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3.3487251416509274E-2"/>
                  <c:y val="-4.4007015093561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5641317631374291E-2"/>
                  <c:y val="-4.39970955608107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3.7527311780172573E-2"/>
                  <c:y val="-5.187816433094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1.8455472540088246E-2"/>
                  <c:y val="-3.3319875833902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-3.2261345961559829E-2"/>
                  <c:y val="-4.225572158649038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2.7239103062622779E-2"/>
                  <c:y val="-5.187816433094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2.9969586712587492E-2"/>
                  <c:y val="-3.7170803773125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-2.7239103062622672E-2"/>
                  <c:y val="-5.18781643309473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-2.5609982010726385E-2"/>
                  <c:y val="-2.96417228151120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130551488098922E-3"/>
                      <c:h val="4.3080793310547191E-2"/>
                    </c:manualLayout>
                  </c15:layout>
                </c:ext>
              </c:extLst>
            </c:dLbl>
            <c:dLbl>
              <c:idx val="36"/>
              <c:layout>
                <c:manualLayout>
                  <c:x val="-3.4933230756700386E-2"/>
                  <c:y val="-3.093855584673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2.1580267395681009E-2"/>
                  <c:y val="-3.4137546808524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8"/>
              <c:layout>
                <c:manualLayout>
                  <c:x val="-3.180850275895282E-2"/>
                  <c:y val="-4.18974611286577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D32BBF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9"/>
              <c:layout>
                <c:manualLayout>
                  <c:x val="-2.9234541069510903E-2"/>
                  <c:y val="-4.49515004868741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1.3631934414694661E-2"/>
                      <c:h val="3.5483821903386392E-2"/>
                    </c:manualLayout>
                  </c15:layout>
                </c:ext>
              </c:extLst>
            </c:dLbl>
            <c:dLbl>
              <c:idx val="40"/>
              <c:layout>
                <c:manualLayout>
                  <c:x val="-2.5400187016257451E-2"/>
                  <c:y val="-3.714742479593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1"/>
              <c:layout>
                <c:manualLayout>
                  <c:x val="-3.2748907528793204E-2"/>
                  <c:y val="-4.50518725432624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2"/>
              <c:layout>
                <c:manualLayout>
                  <c:x val="-3.0582597304003475E-2"/>
                  <c:y val="-4.224580205374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3"/>
              <c:layout>
                <c:manualLayout>
                  <c:x val="-3.8323403881050253E-2"/>
                  <c:y val="-5.24055528221731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4"/>
              <c:layout>
                <c:manualLayout>
                  <c:x val="-1.4899501907195604E-2"/>
                  <c:y val="-3.87430497140529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A9E4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Лист1!$A$2:$A$49</c:f>
              <c:numCache>
                <c:formatCode>General</c:formatCode>
                <c:ptCount val="4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</c:numCache>
            </c:numRef>
          </c:xVal>
          <c:yVal>
            <c:numRef>
              <c:f>Лист1!$B$2:$B$49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11</c:v>
                </c:pt>
                <c:pt idx="11">
                  <c:v>18</c:v>
                </c:pt>
                <c:pt idx="12">
                  <c:v>13</c:v>
                </c:pt>
                <c:pt idx="13">
                  <c:v>11</c:v>
                </c:pt>
                <c:pt idx="14">
                  <c:v>15</c:v>
                </c:pt>
                <c:pt idx="15">
                  <c:v>8</c:v>
                </c:pt>
                <c:pt idx="16">
                  <c:v>8</c:v>
                </c:pt>
                <c:pt idx="17">
                  <c:v>5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yVal>
          <c:bubbleSize>
            <c:numRef>
              <c:f>Лист1!$C$2:$C$49</c:f>
              <c:numCache>
                <c:formatCode>0.0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1.6</c:v>
                </c:pt>
                <c:pt idx="11">
                  <c:v>2.7</c:v>
                </c:pt>
                <c:pt idx="12">
                  <c:v>2</c:v>
                </c:pt>
                <c:pt idx="13">
                  <c:v>1.6</c:v>
                </c:pt>
                <c:pt idx="14">
                  <c:v>2.2000000000000002</c:v>
                </c:pt>
                <c:pt idx="15">
                  <c:v>1.2</c:v>
                </c:pt>
                <c:pt idx="16">
                  <c:v>1.2</c:v>
                </c:pt>
                <c:pt idx="17">
                  <c:v>0.7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bubbleSize>
          <c:bubble3D val="1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bubbleScale val="30"/>
        <c:showNegBubbles val="0"/>
        <c:sizeRepresents val="w"/>
        <c:axId val="1891597568"/>
        <c:axId val="1891598112"/>
      </c:bubbleChart>
      <c:valAx>
        <c:axId val="1891597568"/>
        <c:scaling>
          <c:orientation val="minMax"/>
          <c:max val="2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598112"/>
        <c:crosses val="autoZero"/>
        <c:crossBetween val="midCat"/>
        <c:majorUnit val="1"/>
      </c:valAx>
      <c:valAx>
        <c:axId val="1891598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1597568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shade val="36000"/>
                    <a:satMod val="120000"/>
                  </a:schemeClr>
                  <a:schemeClr val="accent1">
                    <a:tint val="40000"/>
                  </a:schemeClr>
                </a:duotone>
              </a:blip>
              <a:tile tx="0" ty="0" sx="60000" sy="59000" flip="none" algn="tl"/>
            </a:blipFill>
            <a:ln>
              <a:noFill/>
            </a:ln>
            <a:effectLst>
              <a:outerShdw blurRad="50800" dist="19050" dir="5400000" algn="tl" rotWithShape="0">
                <a:srgbClr val="000000">
                  <a:alpha val="60000"/>
                </a:srgbClr>
              </a:outerShdw>
              <a:softEdge rad="12700"/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СГКП № 1</c:v>
                </c:pt>
                <c:pt idx="1">
                  <c:v>СГКП № 2</c:v>
                </c:pt>
                <c:pt idx="2">
                  <c:v>СГКП № 3</c:v>
                </c:pt>
                <c:pt idx="3">
                  <c:v>Сургутская районная поликлиника</c:v>
                </c:pt>
                <c:pt idx="4">
                  <c:v>ЧУЗ "КБ "РЖД-Медицина"</c:v>
                </c:pt>
                <c:pt idx="5">
                  <c:v>Федоровская ГБ</c:v>
                </c:pt>
                <c:pt idx="6">
                  <c:v>Лангепасская ГБ</c:v>
                </c:pt>
                <c:pt idx="7">
                  <c:v>не прикреплен ни к одной МО</c:v>
                </c:pt>
                <c:pt idx="8">
                  <c:v>МО др. регионов РФ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15</c:v>
                </c:pt>
                <c:pt idx="1">
                  <c:v>9</c:v>
                </c:pt>
                <c:pt idx="2">
                  <c:v>6</c:v>
                </c:pt>
                <c:pt idx="3">
                  <c:v>3</c:v>
                </c:pt>
                <c:pt idx="4">
                  <c:v>3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891589408"/>
        <c:axId val="1891586144"/>
      </c:barChart>
      <c:catAx>
        <c:axId val="18915894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586144"/>
        <c:crosses val="autoZero"/>
        <c:auto val="1"/>
        <c:lblAlgn val="ctr"/>
        <c:lblOffset val="100"/>
        <c:noMultiLvlLbl val="0"/>
      </c:catAx>
      <c:valAx>
        <c:axId val="18915861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158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 w="25400"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5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1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7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77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4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5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6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81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7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69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8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9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4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6.7481567692694019E-2"/>
                  <c:y val="-8.8723922311575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836172493100833E-2"/>
                  <c:y val="8.2169077089947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052036441616299E-2"/>
                  <c:y val="-8.9595215352725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80813073690838E-2"/>
                  <c:y val="9.810399990759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19968505357948E-2"/>
                  <c:y val="-7.2816714029601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2129673107455E-2"/>
                  <c:y val="-0.18317855781558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49526918560333E-2"/>
                  <c:y val="6.2919379961713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635756781730779E-2"/>
                  <c:y val="-8.067962622867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6162031558085078E-3"/>
                  <c:y val="-2.2003534426002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57305409103188E-2"/>
                  <c:y val="6.291937996171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 formatCode="0.0">
                  <c:v>330.2</c:v>
                </c:pt>
                <c:pt idx="1">
                  <c:v>323.60000000000002</c:v>
                </c:pt>
                <c:pt idx="2">
                  <c:v>289.8</c:v>
                </c:pt>
                <c:pt idx="3">
                  <c:v>267.5</c:v>
                </c:pt>
                <c:pt idx="4">
                  <c:v>304.2</c:v>
                </c:pt>
                <c:pt idx="5">
                  <c:v>255.1</c:v>
                </c:pt>
                <c:pt idx="6">
                  <c:v>235.4</c:v>
                </c:pt>
                <c:pt idx="7">
                  <c:v>343.5</c:v>
                </c:pt>
                <c:pt idx="8">
                  <c:v>326.39999999999998</c:v>
                </c:pt>
                <c:pt idx="9">
                  <c:v>266.7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1589952"/>
        <c:axId val="1891591040"/>
      </c:lineChart>
      <c:catAx>
        <c:axId val="18915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1591040"/>
        <c:crosses val="autoZero"/>
        <c:auto val="1"/>
        <c:lblAlgn val="ctr"/>
        <c:lblOffset val="100"/>
        <c:noMultiLvlLbl val="0"/>
      </c:catAx>
      <c:valAx>
        <c:axId val="189159104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158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softEdge rad="508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прикрепленного населения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8.5273678821993146E-3"/>
                  <c:y val="0.1364374858480198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cap="none" spc="0" baseline="0">
                      <a:ln w="0"/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1164207293195887E-2"/>
                  <c:y val="-1.83665846333872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cap="none" spc="0" baseline="0">
                      <a:ln w="0"/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3458956905502798"/>
                  <c:y val="0.136437485848019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cap="none" spc="0" baseline="0">
                      <a:ln w="0"/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684705868923755E-2"/>
                  <c:y val="-0.133813688043250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cap="none" spc="0" baseline="0">
                        <a:ln w="0"/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defRPr>
                    </a:pPr>
                    <a:fld id="{12292396-9365-44BA-935F-02584F513141}" type="CATEGORYNAME">
                      <a:rPr lang="ru-RU"/>
                      <a:pPr>
                        <a:defRPr sz="1600" cap="none">
                          <a:ln w="0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; </a:t>
                    </a:r>
                    <a:fld id="{5F986434-9699-491A-9F1B-E80385DCDB94}" type="VALUE">
                      <a:rPr lang="ru-RU" baseline="0"/>
                      <a:pPr>
                        <a:defRPr sz="1600" cap="none">
                          <a:ln w="0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fld id="{EF1DB286-840E-406A-B48A-6D496CC4E459}" type="PERCENTAGE">
                      <a:rPr lang="ru-RU" baseline="0" smtClean="0"/>
                      <a:pPr>
                        <a:defRPr sz="1600" cap="none">
                          <a:ln w="0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cap="none" spc="0" baseline="0">
                      <a:ln w="0"/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1728823792619336E-3"/>
                  <c:y val="-6.29711473144706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cap="none" spc="0" baseline="0">
                        <a:ln w="0"/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Calibri Light" panose="020F0302020204030204" pitchFamily="34" charset="0"/>
                      </a:defRPr>
                    </a:pPr>
                    <a:r>
                      <a:rPr lang="ru-RU" baseline="0" dirty="0" smtClean="0"/>
                      <a:t>Поликлиника пос. Юность; </a:t>
                    </a:r>
                    <a:fld id="{61916385-783C-479A-A836-D68C620DC860}" type="VALUE">
                      <a:rPr lang="ru-RU" baseline="0"/>
                      <a:pPr>
                        <a:defRPr sz="1600" cap="none">
                          <a:ln w="0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[ЗНАЧЕНИЕ]</a:t>
                    </a:fld>
                    <a:r>
                      <a:rPr lang="ru-RU" baseline="0" dirty="0"/>
                      <a:t>; </a:t>
                    </a:r>
                    <a:fld id="{AEF2DAB3-0527-49F3-B00F-BBEB8C3278D4}" type="PERCENTAGE">
                      <a:rPr lang="ru-RU" baseline="0"/>
                      <a:pPr>
                        <a:defRPr sz="1600" cap="none">
                          <a:ln w="0"/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defRPr>
                      </a:pPr>
                      <a:t>[ПРОЦЕНТ]</a:t>
                    </a:fld>
                    <a:endParaRPr lang="ru-RU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cap="none" spc="0" baseline="0">
                      <a:ln w="0"/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ffectLst/>
                      <a:latin typeface="Calibri Light" panose="020F0302020204030204" pitchFamily="34" charset="0"/>
                      <a:ea typeface="+mn-ea"/>
                      <a:cs typeface="Calibri Light" panose="020F030202020403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cap="none" spc="0" baseline="0">
                    <a:ln w="0"/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Поликлиника для взрослых "Нефтяник"</c:v>
                </c:pt>
                <c:pt idx="1">
                  <c:v>Детская поликлиника</c:v>
                </c:pt>
                <c:pt idx="2">
                  <c:v>Поликлиника п. Юность (взрослые)</c:v>
                </c:pt>
                <c:pt idx="3">
                  <c:v>Поликлиника п. Юность (дети)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91832</c:v>
                </c:pt>
                <c:pt idx="1">
                  <c:v>24180</c:v>
                </c:pt>
                <c:pt idx="2">
                  <c:v>15661</c:v>
                </c:pt>
                <c:pt idx="3">
                  <c:v>8047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1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 b="1"/>
              <a:t>Структура cмертности</a:t>
            </a:r>
          </a:p>
        </c:rich>
      </c:tx>
      <c:layout>
        <c:manualLayout>
          <c:xMode val="edge"/>
          <c:yMode val="edge"/>
          <c:x val="0.1027829951764618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1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371801281339112E-2"/>
          <c:y val="0.37402058560482893"/>
          <c:w val="0.52016023103914377"/>
          <c:h val="0.578235747895492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cмертности взрослого населения БУ "СГКП № 4" в 2021г.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7.2087621051364667E-2"/>
                  <c:y val="-0.133291330257888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113041052002067E-2"/>
                  <c:y val="-2.969536373855356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9328459918225747E-3"/>
                  <c:y val="3.239910827647742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360320757451331E-2"/>
                  <c:y val="-3.40667522942610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3885268534977593E-2"/>
                  <c:y val="4.763950744522391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7293882855608639E-2"/>
                  <c:y val="-3.0089541199081133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8.494961786653335E-2"/>
                  <c:y val="-3.538580352875676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7646227965411252E-2"/>
                  <c:y val="-7.200505266263640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4594188608673442E-3"/>
                  <c:y val="-9.49375024971340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3526847711365405E-2"/>
                  <c:y val="-0.107512608606122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9004439321556863E-2"/>
                  <c:y val="-7.743671916586862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7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Calibri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Болезни  системы кровообращения</c:v>
                </c:pt>
                <c:pt idx="1">
                  <c:v>Новообразования</c:v>
                </c:pt>
                <c:pt idx="2">
                  <c:v>Внешние причины</c:v>
                </c:pt>
                <c:pt idx="3">
                  <c:v>Болезни органов пищеварения</c:v>
                </c:pt>
                <c:pt idx="4">
                  <c:v>Инфекционные заболевания</c:v>
                </c:pt>
                <c:pt idx="5">
                  <c:v>Неуточненные причины смерти</c:v>
                </c:pt>
                <c:pt idx="6">
                  <c:v>Болезни органов дыхания </c:v>
                </c:pt>
                <c:pt idx="7">
                  <c:v>Болезни нервной системы</c:v>
                </c:pt>
                <c:pt idx="8">
                  <c:v>Болезни мочеполовой системы </c:v>
                </c:pt>
                <c:pt idx="9">
                  <c:v>Болезни эндокринной системы</c:v>
                </c:pt>
                <c:pt idx="10">
                  <c:v>Прочие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0.35899999999999999</c:v>
                </c:pt>
                <c:pt idx="1">
                  <c:v>0.16700000000000001</c:v>
                </c:pt>
                <c:pt idx="2">
                  <c:v>0.13200000000000001</c:v>
                </c:pt>
                <c:pt idx="3">
                  <c:v>0.124</c:v>
                </c:pt>
                <c:pt idx="4">
                  <c:v>0.09</c:v>
                </c:pt>
                <c:pt idx="5">
                  <c:v>6.8000000000000005E-2</c:v>
                </c:pt>
                <c:pt idx="6">
                  <c:v>2.1000000000000001E-2</c:v>
                </c:pt>
                <c:pt idx="7">
                  <c:v>1.2999999999999999E-2</c:v>
                </c:pt>
                <c:pt idx="8">
                  <c:v>8.9999999999999993E-3</c:v>
                </c:pt>
                <c:pt idx="9">
                  <c:v>8.9999999999999993E-3</c:v>
                </c:pt>
                <c:pt idx="10">
                  <c:v>8.0000000000000002E-3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7">
          <a:noFill/>
        </a:ln>
        <a:effectLst/>
      </c:spPr>
    </c:plotArea>
    <c:legend>
      <c:legendPos val="r"/>
      <c:layout>
        <c:manualLayout>
          <c:xMode val="edge"/>
          <c:yMode val="edge"/>
          <c:x val="0.55103686395956009"/>
          <c:y val="4.7111468990973439E-2"/>
          <c:w val="0.44452786495944896"/>
          <c:h val="0.91385640480310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solidFill>
        <a:schemeClr val="bg1">
          <a:lumMod val="75000"/>
        </a:schemeClr>
      </a:solidFill>
      <a:prstDash val="solid"/>
    </a:ln>
    <a:effectLst/>
  </c:spPr>
  <c:txPr>
    <a:bodyPr/>
    <a:lstStyle/>
    <a:p>
      <a:pPr>
        <a:defRPr sz="1801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Calibri"/>
          <a:cs typeface="Calibri"/>
        </a:defRPr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2144575678040247E-3"/>
                  <c:y val="-6.0124875752156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7656386701661275E-3"/>
                  <c:y val="-1.84284894663272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992016622922135E-3"/>
                  <c:y val="1.0666066939115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9008092738407703E-3"/>
                  <c:y val="1.5077675935357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2.0848193142914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762685914260717E-3"/>
                  <c:y val="2.5017995930498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2974628171478564E-3"/>
                  <c:y val="1.050486280001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9.5038276465441822E-3"/>
                  <c:y val="2.5259802139155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0"/>
                  <c:y val="1.8763373828622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1666666666666666E-3"/>
                  <c:y val="1.25089158857486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4.1666666666666666E-3"/>
                  <c:y val="9.1456262706934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9.6785870516186492E-3"/>
                  <c:y val="4.891856154033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4325585823401321E-3"/>
                  <c:y val="-1.8037768530769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7.3374890638671182E-3"/>
                  <c:y val="-2.46146572647334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Инфекционные и паразитарные заболевания</c:v>
                </c:pt>
                <c:pt idx="1">
                  <c:v>Новообразования</c:v>
                </c:pt>
                <c:pt idx="2">
                  <c:v>Болезни крови и кроветворных органов</c:v>
                </c:pt>
                <c:pt idx="3">
                  <c:v>Болезни эндокринной системы</c:v>
                </c:pt>
                <c:pt idx="4">
                  <c:v>Болезни нервной системы</c:v>
                </c:pt>
                <c:pt idx="5">
                  <c:v>Болезни системы кровообращения</c:v>
                </c:pt>
                <c:pt idx="6">
                  <c:v>Болезни органов дыхания</c:v>
                </c:pt>
                <c:pt idx="7">
                  <c:v>Болезни органов пищеварения</c:v>
                </c:pt>
                <c:pt idx="8">
                  <c:v>Болезни кожи и подкожной клетчатки </c:v>
                </c:pt>
                <c:pt idx="9">
                  <c:v>Болезни костно-мышечной системы </c:v>
                </c:pt>
                <c:pt idx="10">
                  <c:v>Болезни мочеполовой системы</c:v>
                </c:pt>
                <c:pt idx="11">
                  <c:v>Неуточненные причины смерти</c:v>
                </c:pt>
                <c:pt idx="12">
                  <c:v>Внешние причины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62.2</c:v>
                </c:pt>
                <c:pt idx="1">
                  <c:v>71.7</c:v>
                </c:pt>
                <c:pt idx="2">
                  <c:v>1.2</c:v>
                </c:pt>
                <c:pt idx="3">
                  <c:v>0</c:v>
                </c:pt>
                <c:pt idx="4">
                  <c:v>2.4</c:v>
                </c:pt>
                <c:pt idx="5">
                  <c:v>96.8</c:v>
                </c:pt>
                <c:pt idx="6">
                  <c:v>4.8</c:v>
                </c:pt>
                <c:pt idx="7">
                  <c:v>27.5</c:v>
                </c:pt>
                <c:pt idx="8">
                  <c:v>2.4</c:v>
                </c:pt>
                <c:pt idx="9">
                  <c:v>1.2</c:v>
                </c:pt>
                <c:pt idx="10">
                  <c:v>1.2</c:v>
                </c:pt>
                <c:pt idx="11">
                  <c:v>1.2</c:v>
                </c:pt>
                <c:pt idx="12">
                  <c:v>53.8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623261570420338E-2"/>
                  <c:y val="-1.002098251709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65117164680054E-2"/>
                  <c:y val="-8.01678601367521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5953514940401345E-3"/>
                  <c:y val="-4.0083930068376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280566491688539E-2"/>
                  <c:y val="1.0988639376327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2440616797900263E-2"/>
                  <c:y val="2.32678968195014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146046865872016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865117164680054E-2"/>
                  <c:y val="-8.0167860136752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593832020997377E-3"/>
                  <c:y val="-3.0143532422633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9486001749781275E-3"/>
                  <c:y val="2.48815798005632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7302055993000874E-3"/>
                  <c:y val="-5.0447702635818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4019903762029644E-2"/>
                  <c:y val="-1.11710200265773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00279100763800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1.43255858234001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642607174103237E-3"/>
                  <c:y val="-3.8966586256116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1.3888888888888888E-2"/>
                  <c:y val="-2.0848193142915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Инфекционные и паразитарные заболевания</c:v>
                </c:pt>
                <c:pt idx="1">
                  <c:v>Новообразования</c:v>
                </c:pt>
                <c:pt idx="2">
                  <c:v>Болезни крови и кроветворных органов</c:v>
                </c:pt>
                <c:pt idx="3">
                  <c:v>Болезни эндокринной системы</c:v>
                </c:pt>
                <c:pt idx="4">
                  <c:v>Болезни нервной системы</c:v>
                </c:pt>
                <c:pt idx="5">
                  <c:v>Болезни системы кровообращения</c:v>
                </c:pt>
                <c:pt idx="6">
                  <c:v>Болезни органов дыхания</c:v>
                </c:pt>
                <c:pt idx="7">
                  <c:v>Болезни органов пищеварения</c:v>
                </c:pt>
                <c:pt idx="8">
                  <c:v>Болезни кожи и подкожной клетчатки </c:v>
                </c:pt>
                <c:pt idx="9">
                  <c:v>Болезни костно-мышечной системы </c:v>
                </c:pt>
                <c:pt idx="10">
                  <c:v>Болезни мочеполовой системы</c:v>
                </c:pt>
                <c:pt idx="11">
                  <c:v>Неуточненные причины смерти</c:v>
                </c:pt>
                <c:pt idx="12">
                  <c:v>Внешние причины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23.9</c:v>
                </c:pt>
                <c:pt idx="1">
                  <c:v>44.4</c:v>
                </c:pt>
                <c:pt idx="2">
                  <c:v>0</c:v>
                </c:pt>
                <c:pt idx="3">
                  <c:v>2.2999999999999998</c:v>
                </c:pt>
                <c:pt idx="4">
                  <c:v>3.4</c:v>
                </c:pt>
                <c:pt idx="5">
                  <c:v>95.7</c:v>
                </c:pt>
                <c:pt idx="6">
                  <c:v>5.7</c:v>
                </c:pt>
                <c:pt idx="7">
                  <c:v>33.1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2.2999999999999998</c:v>
                </c:pt>
                <c:pt idx="11">
                  <c:v>18.2</c:v>
                </c:pt>
                <c:pt idx="12">
                  <c:v>35.299999999999997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5585984"/>
        <c:axId val="1895576736"/>
        <c:axId val="0"/>
      </c:bar3DChart>
      <c:catAx>
        <c:axId val="189558598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5576736"/>
        <c:crosses val="autoZero"/>
        <c:auto val="1"/>
        <c:lblAlgn val="ctr"/>
        <c:lblOffset val="100"/>
        <c:noMultiLvlLbl val="0"/>
      </c:catAx>
      <c:valAx>
        <c:axId val="189557673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558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48639732461112E-2"/>
          <c:y val="8.4693795020232304E-2"/>
          <c:w val="0.90791209465213807"/>
          <c:h val="0.77164896300688746"/>
        </c:manualLayout>
      </c:layout>
      <c:lineChart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accent1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1">
                  <a:lumMod val="75000"/>
                </a:schemeClr>
              </a:solidFill>
              <a:ln w="25400"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5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1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shade val="7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2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3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77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4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4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5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0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6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81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7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69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8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56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Pt>
            <c:idx val="9"/>
            <c:marker>
              <c:symbol val="circle"/>
              <c:size val="10"/>
              <c:spPr>
                <a:solidFill>
                  <a:schemeClr val="accent1">
                    <a:lumMod val="75000"/>
                  </a:schemeClr>
                </a:solidFill>
                <a:ln w="25400">
                  <a:solidFill>
                    <a:schemeClr val="accent1">
                      <a:tint val="43000"/>
                    </a:schemeClr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5.1519561167043891E-2"/>
                  <c:y val="-0.126076012656521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662717800164327E-2"/>
                  <c:y val="-0.14816806409631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6052036441616299E-2"/>
                  <c:y val="-8.9595215352725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880813073690838E-2"/>
                  <c:y val="9.810399990759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619968505357948E-2"/>
                  <c:y val="-7.2816714029601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6.2145378750325581E-2"/>
                  <c:y val="9.073578898608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49526918560333E-2"/>
                  <c:y val="6.2919379961713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635756781730779E-2"/>
                  <c:y val="-8.067962622867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6481307570180192E-2"/>
                  <c:y val="-0.140284453115234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57305409103188E-2"/>
                  <c:y val="6.291937996171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Лист1!$B$2:$B$11</c:f>
              <c:numCache>
                <c:formatCode>General</c:formatCode>
                <c:ptCount val="10"/>
                <c:pt idx="0" formatCode="0.0">
                  <c:v>167.4</c:v>
                </c:pt>
                <c:pt idx="1">
                  <c:v>174.8</c:v>
                </c:pt>
                <c:pt idx="2">
                  <c:v>161.5</c:v>
                </c:pt>
                <c:pt idx="3">
                  <c:v>137.1</c:v>
                </c:pt>
                <c:pt idx="4">
                  <c:v>164.5</c:v>
                </c:pt>
                <c:pt idx="5" formatCode="0.0">
                  <c:v>114.4</c:v>
                </c:pt>
                <c:pt idx="6">
                  <c:v>102.2</c:v>
                </c:pt>
                <c:pt idx="7">
                  <c:v>138.5</c:v>
                </c:pt>
                <c:pt idx="8">
                  <c:v>167.5</c:v>
                </c:pt>
                <c:pt idx="9">
                  <c:v>136.69999999999999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5584896"/>
        <c:axId val="1895577824"/>
      </c:lineChart>
      <c:catAx>
        <c:axId val="189558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577824"/>
        <c:crosses val="autoZero"/>
        <c:auto val="1"/>
        <c:lblAlgn val="ctr"/>
        <c:lblOffset val="100"/>
        <c:noMultiLvlLbl val="0"/>
      </c:catAx>
      <c:valAx>
        <c:axId val="1895577824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5584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>
      <a:softEdge rad="50800"/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1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</a:defRPr>
            </a:pPr>
            <a:r>
              <a:rPr lang="ru-RU"/>
              <a:t>Структура cмертности</a:t>
            </a:r>
          </a:p>
        </c:rich>
      </c:tx>
      <c:layout>
        <c:manualLayout>
          <c:xMode val="edge"/>
          <c:yMode val="edge"/>
          <c:x val="0.1505496785079435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1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title>
    <c:autoTitleDeleted val="0"/>
    <c:view3D>
      <c:rotX val="30"/>
      <c:rotY val="0"/>
      <c:rAngAx val="0"/>
      <c:perspective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36496927548296143"/>
          <c:w val="0.52383459129541166"/>
          <c:h val="0.582761272426901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cмертности на дому</c:v>
                </c:pt>
              </c:strCache>
            </c:strRef>
          </c:tx>
          <c:explosion val="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3995840739917788E-3"/>
                  <c:y val="2.96319472259559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1880913694774653E-2"/>
                  <c:y val="2.41844212230794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0322342656371524E-2"/>
                  <c:y val="2.586817607122443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0150046985520131E-2"/>
                  <c:y val="-2.95410779166910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9396808919379328E-2"/>
                  <c:y val="-4.50180812107925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7084901446135613E-2"/>
                  <c:y val="-0.1252015160564287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8.7465686682961161E-3"/>
                  <c:y val="-9.87450057514927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5.8096120107025147E-2"/>
                  <c:y val="-6.295390110853429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0748308058363883E-2"/>
                  <c:y val="-4.424444485622672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4.3526847711365405E-2"/>
                  <c:y val="-0.107512608606122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5.9004439321556863E-2"/>
                  <c:y val="-7.743671916586862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17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 Light" panose="020F0302020204030204" pitchFamily="34" charset="0"/>
                    <a:ea typeface="Calibri"/>
                    <a:cs typeface="Calibri Light" panose="020F0302020204030204" pitchFamily="34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Болезни  системы кровообращения</c:v>
                </c:pt>
                <c:pt idx="1">
                  <c:v>Новообразования</c:v>
                </c:pt>
                <c:pt idx="2">
                  <c:v>Неуточненные причины смерти</c:v>
                </c:pt>
                <c:pt idx="3">
                  <c:v>Болезни органов пищеварения</c:v>
                </c:pt>
                <c:pt idx="4">
                  <c:v>Внешние причины</c:v>
                </c:pt>
                <c:pt idx="5">
                  <c:v>Болезни мочеполовой системы </c:v>
                </c:pt>
                <c:pt idx="6">
                  <c:v>Инфекционные заболевания</c:v>
                </c:pt>
                <c:pt idx="7">
                  <c:v>Болезни органов дыхания </c:v>
                </c:pt>
                <c:pt idx="8">
                  <c:v>Болезни нервной системы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0.70399999999999996</c:v>
                </c:pt>
                <c:pt idx="1">
                  <c:v>0.14799999999999999</c:v>
                </c:pt>
                <c:pt idx="2">
                  <c:v>7.3999999999999996E-2</c:v>
                </c:pt>
                <c:pt idx="3">
                  <c:v>3.2000000000000001E-2</c:v>
                </c:pt>
                <c:pt idx="4">
                  <c:v>1.6E-2</c:v>
                </c:pt>
                <c:pt idx="5">
                  <c:v>1.0999999999999999E-2</c:v>
                </c:pt>
                <c:pt idx="6">
                  <c:v>5.0000000000000001E-3</c:v>
                </c:pt>
                <c:pt idx="7">
                  <c:v>5.0000000000000001E-3</c:v>
                </c:pt>
                <c:pt idx="8">
                  <c:v>5.0000000000000001E-3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17">
          <a:noFill/>
        </a:ln>
        <a:effectLst/>
      </c:spPr>
    </c:plotArea>
    <c:legend>
      <c:legendPos val="r"/>
      <c:layout>
        <c:manualLayout>
          <c:xMode val="edge"/>
          <c:yMode val="edge"/>
          <c:x val="0.57492020562530077"/>
          <c:y val="6.4423133116767423E-2"/>
          <c:w val="0.42248170342184199"/>
          <c:h val="0.8541152037539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solidFill>
        <a:schemeClr val="bg1">
          <a:lumMod val="75000"/>
        </a:schemeClr>
      </a:solidFill>
      <a:prstDash val="solid"/>
    </a:ln>
    <a:effectLst/>
  </c:spPr>
  <c:txPr>
    <a:bodyPr/>
    <a:lstStyle/>
    <a:p>
      <a:pPr>
        <a:defRPr sz="1801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/>
          <a:ea typeface="Calibri"/>
          <a:cs typeface="Calibri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600" b="1"/>
              <a:t>Исполнение целевых показателей</a:t>
            </a:r>
          </a:p>
        </c:rich>
      </c:tx>
      <c:layout>
        <c:manualLayout>
          <c:xMode val="edge"/>
          <c:yMode val="edge"/>
          <c:x val="0.1538607638366978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033939132347188E-2"/>
          <c:y val="0.11488757944899188"/>
          <c:w val="0.92962793309152547"/>
          <c:h val="0.536330403360500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1.0599192772861282E-3"/>
                  <c:y val="-4.594403216094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022549005031192E-2"/>
                  <c:y val="-2.567925678164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70424834171852E-3"/>
                  <c:y val="-4.10868108506385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Доля лиц, прошедших ДН, от числа состоящих на ДН с БСК</c:v>
                </c:pt>
                <c:pt idx="1">
                  <c:v>Доля лиц после ОИМ и ОНМК, ЧВК, получавших ЛЛО</c:v>
                </c:pt>
                <c:pt idx="2">
                  <c:v>Летальность больных с БСК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</c:v>
                </c:pt>
                <c:pt idx="1">
                  <c:v>0.85</c:v>
                </c:pt>
                <c:pt idx="2" formatCode="0.00%">
                  <c:v>1.5599999999999999E-2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показатель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5000210413536528E-2"/>
                  <c:y val="-3.4502073833726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215522844233999E-2"/>
                  <c:y val="-1.2839628390824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74673175890374E-2"/>
                  <c:y val="-3.081510813797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5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Доля лиц, прошедших ДН, от числа состоящих на ДН с БСК</c:v>
                </c:pt>
                <c:pt idx="1">
                  <c:v>Доля лиц после ОИМ и ОНМК, ЧВК, получавших ЛЛО</c:v>
                </c:pt>
                <c:pt idx="2">
                  <c:v>Летальность больных с БСК</c:v>
                </c:pt>
              </c:strCache>
            </c:strRef>
          </c:cat>
          <c:val>
            <c:numRef>
              <c:f>Лист1!$C$2:$C$4</c:f>
              <c:numCache>
                <c:formatCode>0.0%</c:formatCode>
                <c:ptCount val="3"/>
                <c:pt idx="0">
                  <c:v>0.72499999999999998</c:v>
                </c:pt>
                <c:pt idx="1">
                  <c:v>0.87</c:v>
                </c:pt>
                <c:pt idx="2">
                  <c:v>8.9999999999999993E-3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5579456"/>
        <c:axId val="1895581632"/>
        <c:axId val="0"/>
      </c:bar3DChart>
      <c:catAx>
        <c:axId val="189557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5581632"/>
        <c:crosses val="autoZero"/>
        <c:auto val="1"/>
        <c:lblAlgn val="ctr"/>
        <c:lblOffset val="100"/>
        <c:noMultiLvlLbl val="0"/>
      </c:catAx>
      <c:valAx>
        <c:axId val="18955816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89557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83355731823951"/>
          <c:y val="0.89885965735607909"/>
          <c:w val="0.79561666350797633"/>
          <c:h val="5.6124205242537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600" b="1" dirty="0" smtClean="0"/>
              <a:t> Смертность от БСК (на 100 тыс. насел.)*</a:t>
            </a:r>
            <a:endParaRPr lang="ru-RU" sz="1600" b="1" dirty="0"/>
          </a:p>
        </c:rich>
      </c:tx>
      <c:layout>
        <c:manualLayout>
          <c:xMode val="edge"/>
          <c:yMode val="edge"/>
          <c:x val="0.14897658401338218"/>
          <c:y val="1.5185161537479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2994126006385793E-2"/>
          <c:y val="0.20538288694086393"/>
          <c:w val="0.93401174798722841"/>
          <c:h val="0.5637880207600291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СГКП 4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FF9900"/>
              </a:solidFill>
              <a:ln w="25400">
                <a:solidFill>
                  <a:srgbClr val="FF9900"/>
                </a:solidFill>
              </a:ln>
              <a:effectLst/>
            </c:spPr>
          </c:marker>
          <c:dPt>
            <c:idx val="0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1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2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3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4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5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6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7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8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9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8.4005160548966673E-2"/>
                  <c:y val="8.1935871635769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4836172493100833E-2"/>
                  <c:y val="8.2169077089947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575554215168245E-2"/>
                  <c:y val="7.5892940765432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9185506538898617E-2"/>
                  <c:y val="7.2246414758433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590398339631359E-2"/>
                  <c:y val="6.681388505889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2129673107455E-2"/>
                  <c:y val="-0.18317855781558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49526918560333E-2"/>
                  <c:y val="6.2919379961713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635756781730779E-2"/>
                  <c:y val="-8.067962622867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6162031558085078E-3"/>
                  <c:y val="-2.2003534426002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57305409103188E-2"/>
                  <c:y val="6.291937996171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253</c:v>
                </c:pt>
                <c:pt idx="1">
                  <c:v>212.2</c:v>
                </c:pt>
                <c:pt idx="2">
                  <c:v>266.3</c:v>
                </c:pt>
                <c:pt idx="3">
                  <c:v>242.1</c:v>
                </c:pt>
                <c:pt idx="4">
                  <c:v>224.3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ХМАО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922411697938253E-2"/>
                  <c:y val="-0.1137732402407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9141244266851863E-2"/>
                  <c:y val="-8.274417472051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703579129024656E-2"/>
                  <c:y val="-0.1137732402407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398870986796382E-2"/>
                  <c:y val="-9.3087196560578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094162844567872E-2"/>
                  <c:y val="-9.3087196560578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254.9</c:v>
                </c:pt>
                <c:pt idx="1">
                  <c:v>237.7</c:v>
                </c:pt>
                <c:pt idx="2">
                  <c:v>274.3</c:v>
                </c:pt>
                <c:pt idx="3">
                  <c:v>285.7</c:v>
                </c:pt>
                <c:pt idx="4">
                  <c:v>285.7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Цель к 2025 г.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155348881626229E-3"/>
                  <c:y val="-1.872125844594103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225.7</c:v>
                </c:pt>
                <c:pt idx="1">
                  <c:v>225.7</c:v>
                </c:pt>
                <c:pt idx="2">
                  <c:v>225.7</c:v>
                </c:pt>
                <c:pt idx="3">
                  <c:v>225.7</c:v>
                </c:pt>
                <c:pt idx="4">
                  <c:v>225.7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5582720"/>
        <c:axId val="1895583264"/>
      </c:lineChart>
      <c:catAx>
        <c:axId val="189558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5583264"/>
        <c:crosses val="autoZero"/>
        <c:auto val="1"/>
        <c:lblAlgn val="ctr"/>
        <c:lblOffset val="100"/>
        <c:noMultiLvlLbl val="0"/>
      </c:catAx>
      <c:valAx>
        <c:axId val="1895583264"/>
        <c:scaling>
          <c:orientation val="minMax"/>
          <c:max val="4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95582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softEdge rad="50800"/>
    </a:effectLst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700" b="1" i="0" dirty="0"/>
              <a:t>Пятилетняя </a:t>
            </a:r>
            <a:r>
              <a:rPr lang="ru-RU" sz="1700" b="1" i="0" dirty="0" smtClean="0"/>
              <a:t>выживаемость, %</a:t>
            </a:r>
            <a:endParaRPr lang="ru-RU" sz="1700" b="1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8235613685937612E-2"/>
          <c:y val="0.21817465694074645"/>
          <c:w val="0.72125785665601061"/>
          <c:h val="0.6262700461752231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СГКП 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7987393272363649E-2"/>
                  <c:y val="8.7127203692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765089199765463E-2"/>
                  <c:y val="8.850141004836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6591275833886659E-2"/>
                  <c:y val="8.9562885006223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52435386041215E-2"/>
                  <c:y val="9.393757975832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46.5</c:v>
                </c:pt>
                <c:pt idx="1">
                  <c:v>51.6</c:v>
                </c:pt>
                <c:pt idx="2">
                  <c:v>53.7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ЦП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593195077339308E-2"/>
                  <c:y val="-8.6027623673176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065088518744389E-2"/>
                  <c:y val="-0.132350190266425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988163890582918E-2"/>
                  <c:y val="-0.10588015221314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53.7</c:v>
                </c:pt>
                <c:pt idx="1">
                  <c:v>54.6</c:v>
                </c:pt>
                <c:pt idx="2">
                  <c:v>55.5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5590880"/>
        <c:axId val="1895575648"/>
      </c:lineChart>
      <c:catAx>
        <c:axId val="18955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5575648"/>
        <c:crosses val="autoZero"/>
        <c:auto val="1"/>
        <c:lblAlgn val="ctr"/>
        <c:lblOffset val="100"/>
        <c:noMultiLvlLbl val="0"/>
      </c:catAx>
      <c:valAx>
        <c:axId val="1895575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559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700" b="1" i="0" dirty="0" smtClean="0"/>
              <a:t>Одногодичная летальность, %</a:t>
            </a:r>
            <a:endParaRPr lang="ru-RU" sz="1700" b="1" i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358027413202594"/>
          <c:y val="0.28561001392002194"/>
          <c:w val="0.69525471970065555"/>
          <c:h val="0.5304635569359380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СГКП 4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4.7987393272363649E-2"/>
                  <c:y val="8.71272036929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683330931361381E-2"/>
                  <c:y val="4.18160237097839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9978892764672842E-3"/>
                  <c:y val="2.2129077161361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52435386041215E-2"/>
                  <c:y val="9.393757975832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18.100000000000001</c:v>
                </c:pt>
                <c:pt idx="1">
                  <c:v>17</c:v>
                </c:pt>
                <c:pt idx="2" formatCode="General">
                  <c:v>19.3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ЦП</c:v>
                </c:pt>
              </c:strCache>
            </c:strRef>
          </c:tx>
          <c:spPr>
            <a:solidFill>
              <a:srgbClr val="59855D"/>
            </a:solidFill>
            <a:ln>
              <a:solidFill>
                <a:schemeClr val="accent2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5693536677209744E-2"/>
                  <c:y val="-2.5530251540678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0405885087548493E-2"/>
                  <c:y val="-2.6655535005913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3881544677357928E-3"/>
                  <c:y val="-3.325651724971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21.3</c:v>
                </c:pt>
                <c:pt idx="1">
                  <c:v>20.7</c:v>
                </c:pt>
                <c:pt idx="2">
                  <c:v>19.5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895584352"/>
        <c:axId val="1895585440"/>
      </c:barChart>
      <c:catAx>
        <c:axId val="189558435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5585440"/>
        <c:crosses val="autoZero"/>
        <c:auto val="1"/>
        <c:lblAlgn val="ctr"/>
        <c:lblOffset val="100"/>
        <c:noMultiLvlLbl val="0"/>
      </c:catAx>
      <c:valAx>
        <c:axId val="1895585440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5584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107747195678806"/>
          <c:y val="0.87175322023043189"/>
          <c:w val="0.26032128898705603"/>
          <c:h val="9.75462185883250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700" b="1" i="0" u="none" strike="noStrike" baseline="0" dirty="0" smtClean="0">
                <a:effectLst/>
              </a:rPr>
              <a:t>Доля лиц с ЗНО, прошедших обследование и/или лечение из числа состоящих под ДН</a:t>
            </a:r>
            <a:r>
              <a:rPr lang="ru-RU" sz="1700" b="1" i="0" dirty="0" smtClean="0"/>
              <a:t>, %</a:t>
            </a:r>
            <a:endParaRPr lang="ru-RU" sz="1700" b="1" i="0" dirty="0"/>
          </a:p>
        </c:rich>
      </c:tx>
      <c:layout>
        <c:manualLayout>
          <c:xMode val="edge"/>
          <c:yMode val="edge"/>
          <c:x val="0.114273338374697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024173976189112"/>
          <c:y val="0.38288690104231754"/>
          <c:w val="0.63747020908919672"/>
          <c:h val="0.4741904541705201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СГКП 4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50000"/>
                </a:schemeClr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876596697269801E-2"/>
                  <c:y val="-7.087870559583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765089199765463E-2"/>
                  <c:y val="8.8501410048367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6591275833886659E-2"/>
                  <c:y val="8.95628850062231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852435386041215E-2"/>
                  <c:y val="9.393757975832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>
                          <a:lumMod val="7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90.6</c:v>
                </c:pt>
                <c:pt idx="1">
                  <c:v>63.5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ЦП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75000"/>
                </a:schemeClr>
              </a:solidFill>
              <a:ln w="9525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4599525529411492E-2"/>
                  <c:y val="7.6915899187264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247436320932852E-2"/>
                  <c:y val="-1.8783416846289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5.2988163890582918E-2"/>
                  <c:y val="-0.105880152213140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66</c:v>
                </c:pt>
                <c:pt idx="1">
                  <c:v>70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8206400"/>
        <c:axId val="1898206944"/>
      </c:lineChart>
      <c:catAx>
        <c:axId val="189820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206944"/>
        <c:crosses val="autoZero"/>
        <c:auto val="1"/>
        <c:lblAlgn val="ctr"/>
        <c:lblOffset val="100"/>
        <c:noMultiLvlLbl val="0"/>
      </c:catAx>
      <c:valAx>
        <c:axId val="189820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20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96410075811553"/>
          <c:y val="0.42954179626514333"/>
          <c:w val="0.18558975310967513"/>
          <c:h val="0.203005099107656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600"/>
              <a:t>Выявляемость на ранних (</a:t>
            </a:r>
            <a:r>
              <a:rPr lang="en-US" sz="1600"/>
              <a:t>I-II) </a:t>
            </a:r>
            <a:r>
              <a:rPr lang="ru-RU" sz="1600"/>
              <a:t>стадиях, %</a:t>
            </a:r>
          </a:p>
        </c:rich>
      </c:tx>
      <c:layout>
        <c:manualLayout>
          <c:xMode val="edge"/>
          <c:yMode val="edge"/>
          <c:x val="0.1624681015852177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527861447252247E-2"/>
          <c:y val="0.15119843834545246"/>
          <c:w val="0.92962793309152547"/>
          <c:h val="0.636185525818264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СГКП 4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7.2104092808649451E-3"/>
                  <c:y val="-3.1129928169779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022549005031192E-2"/>
                  <c:y val="-2.5679256781649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704814522494082E-3"/>
                  <c:y val="-2.627281486279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65</c:v>
                </c:pt>
                <c:pt idx="1">
                  <c:v>64.3</c:v>
                </c:pt>
                <c:pt idx="2">
                  <c:v>65.2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ЦП</c:v>
                </c:pt>
              </c:strCache>
            </c:strRef>
          </c:tx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4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5000210413536528E-2"/>
                  <c:y val="-3.4502073833726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215522844233999E-2"/>
                  <c:y val="-1.2839628390824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74673175890374E-2"/>
                  <c:y val="-3.0815108137978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57.5</c:v>
                </c:pt>
                <c:pt idx="1">
                  <c:v>59.5</c:v>
                </c:pt>
                <c:pt idx="2">
                  <c:v>60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898197152"/>
        <c:axId val="1898194432"/>
        <c:axId val="0"/>
      </c:bar3DChart>
      <c:catAx>
        <c:axId val="189819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194432"/>
        <c:crosses val="autoZero"/>
        <c:auto val="1"/>
        <c:lblAlgn val="ctr"/>
        <c:lblOffset val="100"/>
        <c:noMultiLvlLbl val="0"/>
      </c:catAx>
      <c:valAx>
        <c:axId val="1898194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19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92196338813039"/>
          <c:y val="0.88413537395339936"/>
          <c:w val="0.22501002794226624"/>
          <c:h val="9.5281772449762769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0.37615103759343799"/>
          <c:y val="5.3372020892012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4901333139334"/>
          <c:y val="1.3060705420612992E-3"/>
          <c:w val="0.70851467726388151"/>
          <c:h val="0.7024542265256913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населения в 2015 году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3281377880435771"/>
                  <c:y val="-0.218598559471482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Население старше трудоспособного возраста</c:v>
                </c:pt>
                <c:pt idx="2">
                  <c:v>Дети (0-17 лет)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0.629</c:v>
                </c:pt>
                <c:pt idx="1">
                  <c:v>0.13800000000000001</c:v>
                </c:pt>
                <c:pt idx="2">
                  <c:v>0.23300000000000001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"/>
          <c:y val="0.6324628328099976"/>
          <c:w val="0.99844588327301165"/>
          <c:h val="0.36753716719000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b="1" i="0"/>
              <a:t> Смертность от новообразований</a:t>
            </a:r>
          </a:p>
          <a:p>
            <a:pPr>
              <a:defRPr b="1"/>
            </a:pPr>
            <a:r>
              <a:rPr lang="ru-RU" b="1" i="0"/>
              <a:t> (на 100 тыс. насел.)*</a:t>
            </a:r>
          </a:p>
        </c:rich>
      </c:tx>
      <c:layout>
        <c:manualLayout>
          <c:xMode val="edge"/>
          <c:yMode val="edge"/>
          <c:x val="0.21608523596880613"/>
          <c:y val="2.0452231307663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1023604380354017"/>
          <c:y val="0.1713848989267584"/>
          <c:w val="0.93401174798722841"/>
          <c:h val="0.61590080537951009"/>
        </c:manualLayout>
      </c:layout>
      <c:lineChart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СГКП 4</c:v>
                </c:pt>
              </c:strCache>
            </c:strRef>
          </c:tx>
          <c:spPr>
            <a:ln w="28575" cap="rnd">
              <a:solidFill>
                <a:srgbClr val="FF990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rgbClr val="FF9900"/>
              </a:solidFill>
              <a:ln w="25400">
                <a:solidFill>
                  <a:srgbClr val="FF9900"/>
                </a:solidFill>
              </a:ln>
              <a:effectLst/>
            </c:spPr>
          </c:marker>
          <c:dPt>
            <c:idx val="0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1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2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3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4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5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6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7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8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Pt>
            <c:idx val="9"/>
            <c:marker>
              <c:symbol val="diamond"/>
              <c:size val="8"/>
              <c:spPr>
                <a:solidFill>
                  <a:srgbClr val="FF9900"/>
                </a:solidFill>
                <a:ln w="25400">
                  <a:solidFill>
                    <a:srgbClr val="FF990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FF9900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-0.10200191918588354"/>
                  <c:y val="4.4545454788770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83240495530677E-2"/>
                  <c:y val="3.79803177034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576038470631332E-2"/>
                  <c:y val="-6.347137812743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3181302131959031E-2"/>
                  <c:y val="3.48560629358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9590398339631359E-2"/>
                  <c:y val="6.6813885058894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022129673107455E-2"/>
                  <c:y val="-0.183178557815586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6.5949526918560333E-2"/>
                  <c:y val="6.2919379961713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5635756781730779E-2"/>
                  <c:y val="-8.0679626228675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6.6162031558085078E-3"/>
                  <c:y val="-2.2003534426002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457305409103188E-2"/>
                  <c:y val="6.2919379961713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122.5</c:v>
                </c:pt>
                <c:pt idx="1">
                  <c:v>101.4</c:v>
                </c:pt>
                <c:pt idx="2">
                  <c:v>124.8</c:v>
                </c:pt>
                <c:pt idx="3">
                  <c:v>119.6</c:v>
                </c:pt>
                <c:pt idx="4">
                  <c:v>95.5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ХМАО</c:v>
                </c:pt>
              </c:strCache>
            </c:strRef>
          </c:tx>
          <c:spPr>
            <a:ln w="28575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5">
                  <a:lumMod val="75000"/>
                </a:schemeClr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922411697938253E-2"/>
                  <c:y val="-0.1137732402407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9141244266851863E-2"/>
                  <c:y val="-8.2744174720514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7700843180596011E-2"/>
                  <c:y val="3.5788548467434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9398870986796382E-2"/>
                  <c:y val="-9.3087196560578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6.6094162844567872E-2"/>
                  <c:y val="-9.3087196560578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119.7</c:v>
                </c:pt>
                <c:pt idx="1">
                  <c:v>122.5</c:v>
                </c:pt>
                <c:pt idx="2">
                  <c:v>120.3</c:v>
                </c:pt>
                <c:pt idx="3">
                  <c:v>131.6</c:v>
                </c:pt>
                <c:pt idx="4">
                  <c:v>131.6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Цель к 2030 г.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9155348881626229E-3"/>
                  <c:y val="-1.8721258445941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99.5</c:v>
                </c:pt>
                <c:pt idx="1">
                  <c:v>99.5</c:v>
                </c:pt>
                <c:pt idx="2">
                  <c:v>99.5</c:v>
                </c:pt>
                <c:pt idx="3">
                  <c:v>99.5</c:v>
                </c:pt>
                <c:pt idx="4">
                  <c:v>99.5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8199872"/>
        <c:axId val="1898199328"/>
      </c:lineChart>
      <c:catAx>
        <c:axId val="189819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199328"/>
        <c:crosses val="autoZero"/>
        <c:auto val="1"/>
        <c:lblAlgn val="ctr"/>
        <c:lblOffset val="100"/>
        <c:noMultiLvlLbl val="0"/>
      </c:catAx>
      <c:valAx>
        <c:axId val="1898199328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19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softEdge rad="50800"/>
    </a:effectLst>
  </c:spPr>
  <c:txPr>
    <a:bodyPr/>
    <a:lstStyle/>
    <a:p>
      <a:pPr>
        <a:defRPr sz="14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600" b="1" dirty="0">
                <a:solidFill>
                  <a:schemeClr val="tx1"/>
                </a:solidFill>
              </a:rPr>
              <a:t>Исполнение показателей взятия под диспансерное </a:t>
            </a:r>
            <a:r>
              <a:rPr lang="ru-RU" sz="1600" b="1" dirty="0" smtClean="0">
                <a:solidFill>
                  <a:schemeClr val="tx1"/>
                </a:solidFill>
              </a:rPr>
              <a:t>наблюдение, %</a:t>
            </a:r>
            <a:endParaRPr lang="ru-RU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7.7990779084235975E-2"/>
          <c:y val="1.87500508510430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Фактический показатель 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костно-мышечной системы </c:v>
                </c:pt>
                <c:pt idx="1">
                  <c:v>Болезни глаза и его придаточного аппарата</c:v>
                </c:pt>
                <c:pt idx="2">
                  <c:v>Болезни органов пищеварения</c:v>
                </c:pt>
                <c:pt idx="3">
                  <c:v>Болезни системы кровообращения</c:v>
                </c:pt>
                <c:pt idx="4">
                  <c:v>Болезни эндокринной системы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70.3</c:v>
                </c:pt>
                <c:pt idx="1">
                  <c:v>70.099999999999994</c:v>
                </c:pt>
                <c:pt idx="2">
                  <c:v>71.7</c:v>
                </c:pt>
                <c:pt idx="3">
                  <c:v>75.8</c:v>
                </c:pt>
                <c:pt idx="4">
                  <c:v>70.599999999999994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98205856"/>
        <c:axId val="189820096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0.12291666666666666"/>
                  <c:y val="6.87500000000000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Болезни костно-мышечной системы </c:v>
                </c:pt>
                <c:pt idx="1">
                  <c:v>Болезни глаза и его придаточного аппарата</c:v>
                </c:pt>
                <c:pt idx="2">
                  <c:v>Болезни органов пищеварения</c:v>
                </c:pt>
                <c:pt idx="3">
                  <c:v>Болезни системы кровообращения</c:v>
                </c:pt>
                <c:pt idx="4">
                  <c:v>Болезни эндокринной системы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8205856"/>
        <c:axId val="1898200960"/>
      </c:lineChart>
      <c:valAx>
        <c:axId val="1898200960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205856"/>
        <c:crosses val="max"/>
        <c:crossBetween val="between"/>
      </c:valAx>
      <c:catAx>
        <c:axId val="189820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2009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>
        <c:manualLayout>
          <c:xMode val="edge"/>
          <c:yMode val="edge"/>
          <c:x val="0.18102403244792736"/>
          <c:y val="2.19260687491022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62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заболеваемость ожирением, на 1000 населения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2279880916667983E-2"/>
                  <c:y val="-7.4548633746947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1774776718752467E-2"/>
                  <c:y val="-5.2622564997845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2021 г.</c:v>
                </c:pt>
                <c:pt idx="1">
                  <c:v>2022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3.06</c:v>
                </c:pt>
                <c:pt idx="1">
                  <c:v>7.37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8198784"/>
        <c:axId val="1898203680"/>
        <c:axId val="0"/>
      </c:bar3DChart>
      <c:catAx>
        <c:axId val="189819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203680"/>
        <c:crosses val="autoZero"/>
        <c:auto val="1"/>
        <c:lblAlgn val="ctr"/>
        <c:lblOffset val="100"/>
        <c:noMultiLvlLbl val="0"/>
      </c:catAx>
      <c:valAx>
        <c:axId val="189820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198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600" b="1"/>
              <a:t>Охват граждан старше трудоспособного возраста профилактическими осмотрами, включая диспансеризацию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570198253748129E-2"/>
          <c:y val="0.27895306339172349"/>
          <c:w val="0.88447894014473638"/>
          <c:h val="0.4898248758878320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7069912337077E-2"/>
                  <c:y val="-2.506486603125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6967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показатель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544328334404464E-2"/>
                  <c:y val="-2.506486603125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15714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98204224"/>
        <c:axId val="1898204768"/>
        <c:axId val="0"/>
      </c:bar3DChart>
      <c:catAx>
        <c:axId val="1898204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898204768"/>
        <c:crosses val="autoZero"/>
        <c:auto val="1"/>
        <c:lblAlgn val="ctr"/>
        <c:lblOffset val="100"/>
        <c:noMultiLvlLbl val="0"/>
      </c:catAx>
      <c:valAx>
        <c:axId val="1898204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898204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22671066226711"/>
          <c:y val="0.90000560655213935"/>
          <c:w val="0.61788764233620286"/>
          <c:h val="9.999447252846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 sz="12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600" b="1" i="0" u="none" strike="noStrike" baseline="0" dirty="0" smtClean="0">
                <a:effectLst/>
              </a:rPr>
              <a:t>Доля лиц старше трудоспособного возраста, у которых выявлены заболевания и патологические состояния, находящихся под ДН</a:t>
            </a:r>
            <a:endParaRPr lang="ru-RU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1570176315701757E-2"/>
          <c:y val="0.30554365123251986"/>
          <c:w val="0.88447894014473638"/>
          <c:h val="0.4898248758878320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Целевой показатель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97069912337077E-2"/>
                  <c:y val="-2.506486603125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Фактический показатель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5544328334404464E-2"/>
                  <c:y val="-2.5064866031251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00187168"/>
        <c:axId val="1900182816"/>
        <c:axId val="0"/>
      </c:bar3DChart>
      <c:catAx>
        <c:axId val="1900187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00182816"/>
        <c:crosses val="autoZero"/>
        <c:auto val="1"/>
        <c:lblAlgn val="ctr"/>
        <c:lblOffset val="100"/>
        <c:noMultiLvlLbl val="0"/>
      </c:catAx>
      <c:valAx>
        <c:axId val="190018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900187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622671066226711"/>
          <c:y val="0.90000560655213935"/>
          <c:w val="0.64754657867546583"/>
          <c:h val="9.99943934478605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 sz="1200" b="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all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</a:t>
            </a:r>
            <a:r>
              <a:rPr lang="ru-RU" sz="20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труктура заболеваемости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6052824466807028"/>
          <c:y val="2.7539389207145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cap="all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58713409465813"/>
          <c:y val="2.0033306863233551E-3"/>
          <c:w val="0.6098463946609114"/>
          <c:h val="0.732365417926959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explosion val="15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1418298812834078E-2"/>
                  <c:y val="-2.36628531587673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9982022922459663E-2"/>
                  <c:y val="-2.366285315876774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5691172328876702E-2"/>
                  <c:y val="-2.6029138474644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"/>
                  <c:y val="-2.6029138474644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Болезни органов дыхания</c:v>
                </c:pt>
                <c:pt idx="1">
                  <c:v>Болезни системы кровообращения</c:v>
                </c:pt>
                <c:pt idx="2">
                  <c:v>Болезни эндокринной системы</c:v>
                </c:pt>
                <c:pt idx="3">
                  <c:v>Болезни мочеполовой системы</c:v>
                </c:pt>
                <c:pt idx="4">
                  <c:v>COVID-19</c:v>
                </c:pt>
                <c:pt idx="5">
                  <c:v>Болезни костно-мышечной системы</c:v>
                </c:pt>
                <c:pt idx="6">
                  <c:v>Инфекционные и паразитарные болезни</c:v>
                </c:pt>
                <c:pt idx="7">
                  <c:v>Болезни органов пищеварения</c:v>
                </c:pt>
                <c:pt idx="8">
                  <c:v>Болезни глаза и его придаточного аппарата</c:v>
                </c:pt>
                <c:pt idx="9">
                  <c:v>Новообразования</c:v>
                </c:pt>
                <c:pt idx="10">
                  <c:v>Болезни кожи и подкожной клетчатки</c:v>
                </c:pt>
                <c:pt idx="11">
                  <c:v>Прочие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 formatCode="General">
                  <c:v>30.3</c:v>
                </c:pt>
                <c:pt idx="1">
                  <c:v>13</c:v>
                </c:pt>
                <c:pt idx="2" formatCode="General">
                  <c:v>9.8000000000000007</c:v>
                </c:pt>
                <c:pt idx="3">
                  <c:v>9.6999999999999993</c:v>
                </c:pt>
                <c:pt idx="4">
                  <c:v>7.1</c:v>
                </c:pt>
                <c:pt idx="5" formatCode="General">
                  <c:v>5.8</c:v>
                </c:pt>
                <c:pt idx="6" formatCode="General">
                  <c:v>5.0999999999999996</c:v>
                </c:pt>
                <c:pt idx="7" formatCode="General">
                  <c:v>4.4000000000000004</c:v>
                </c:pt>
                <c:pt idx="8">
                  <c:v>3.3</c:v>
                </c:pt>
                <c:pt idx="9" formatCode="General">
                  <c:v>2.2999999999999998</c:v>
                </c:pt>
                <c:pt idx="10" formatCode="General">
                  <c:v>2.2000000000000002</c:v>
                </c:pt>
                <c:pt idx="11">
                  <c:v>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1191436545614E-2"/>
          <c:y val="0.5426538765529445"/>
          <c:w val="0.83898445470542937"/>
          <c:h val="0.4560396358380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 dirty="0" smtClean="0"/>
              <a:t>Динамика показателя</a:t>
            </a:r>
            <a:r>
              <a:rPr lang="ru-RU" sz="2000" baseline="0" dirty="0" smtClean="0"/>
              <a:t> </a:t>
            </a:r>
          </a:p>
          <a:p>
            <a:pPr>
              <a:defRPr sz="2000"/>
            </a:pPr>
            <a:r>
              <a:rPr lang="ru-RU" sz="2000" baseline="0" dirty="0" smtClean="0"/>
              <a:t>(на 1000 населения)</a:t>
            </a:r>
            <a:endParaRPr lang="ru-RU" sz="2000" dirty="0"/>
          </a:p>
        </c:rich>
      </c:tx>
      <c:layout>
        <c:manualLayout>
          <c:xMode val="edge"/>
          <c:yMode val="edge"/>
          <c:x val="0.2078592879797829"/>
          <c:y val="1.5172255273314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025053820034254"/>
          <c:y val="0.24865212579415857"/>
          <c:w val="0.84201352019289866"/>
          <c:h val="0.6488137220191815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pPr>
              <a:solidFill>
                <a:schemeClr val="accent1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7.3909755051802459E-2"/>
                  <c:y val="5.554271241759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9.5872573027647484E-2"/>
                  <c:y val="-5.56610857872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8828991925865802E-2"/>
                  <c:y val="8.1490293141870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979432703810847"/>
                  <c:y val="-5.683411208301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4410836075648429E-2"/>
                  <c:y val="-7.2782289926838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842408428305256E-3"/>
                  <c:y val="-4.2633869316732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1225.9000000000001</c:v>
                </c:pt>
                <c:pt idx="1">
                  <c:v>1241.5</c:v>
                </c:pt>
                <c:pt idx="2">
                  <c:v>1183.0999999999999</c:v>
                </c:pt>
                <c:pt idx="3">
                  <c:v>1439.1</c:v>
                </c:pt>
                <c:pt idx="4">
                  <c:v>1479.9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193152"/>
        <c:axId val="1900192064"/>
      </c:lineChart>
      <c:catAx>
        <c:axId val="190019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0192064"/>
        <c:crosses val="autoZero"/>
        <c:auto val="1"/>
        <c:lblAlgn val="ctr"/>
        <c:lblOffset val="100"/>
        <c:noMultiLvlLbl val="0"/>
      </c:catAx>
      <c:valAx>
        <c:axId val="190019206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019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заболеваемости</a:t>
            </a:r>
          </a:p>
        </c:rich>
      </c:tx>
      <c:layout>
        <c:manualLayout>
          <c:xMode val="edge"/>
          <c:yMode val="edge"/>
          <c:x val="0.15915059529947215"/>
          <c:y val="4.0297134337611319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470838035170288"/>
          <c:y val="0"/>
          <c:w val="0.67354145680497424"/>
          <c:h val="0.807916918696276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заболеваемости</c:v>
                </c:pt>
              </c:strCache>
            </c:strRef>
          </c:tx>
          <c:explosion val="26"/>
          <c:dPt>
            <c:idx val="0"/>
            <c:bubble3D val="0"/>
            <c:explosion val="14"/>
          </c:dPt>
          <c:dLbls>
            <c:dLbl>
              <c:idx val="0"/>
              <c:layout>
                <c:manualLayout>
                  <c:x val="2.1824197308650147E-2"/>
                  <c:y val="-8.82086489704161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3223641967940516E-2"/>
                  <c:y val="2.45502557329021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3019269003240455E-3"/>
                  <c:y val="1.21684010418595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5950117999744256E-2"/>
                  <c:y val="1.20792477104738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99083511782273E-2"/>
                  <c:y val="3.283208587248879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8.6074521205808621E-2"/>
                  <c:y val="1.46122310141122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1880584529661871E-2"/>
                  <c:y val="-1.19453462646811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5.492506498739911E-2"/>
                  <c:y val="-2.65507193302253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5.7530558151655253E-2"/>
                  <c:y val="-6.1776400701705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5.5387042836838052E-4"/>
                  <c:y val="-7.20012591193571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1810929954833299E-2"/>
                  <c:y val="-6.320748311915959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0.11606729167807263"/>
                  <c:y val="-4.301956847044429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0635395589813969"/>
                  <c:y val="-5.889263332880708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Болезни органов дыхания</c:v>
                </c:pt>
                <c:pt idx="1">
                  <c:v>СOVID-19</c:v>
                </c:pt>
                <c:pt idx="2">
                  <c:v>Болезни мочеполовой системы</c:v>
                </c:pt>
                <c:pt idx="3">
                  <c:v>Инфекционные и паразитарные болезни</c:v>
                </c:pt>
                <c:pt idx="4">
                  <c:v>Болезни глаза и его придаточного аппарата</c:v>
                </c:pt>
                <c:pt idx="5">
                  <c:v>Болезни кожи и подкожной клетчатки</c:v>
                </c:pt>
                <c:pt idx="6">
                  <c:v>Болезни уха и сосцевидного отростка</c:v>
                </c:pt>
                <c:pt idx="7">
                  <c:v>Болезни системы кровообращения</c:v>
                </c:pt>
                <c:pt idx="8">
                  <c:v>Болезни органов пищеварения</c:v>
                </c:pt>
                <c:pt idx="9">
                  <c:v>Болезни костно-мышечной системы</c:v>
                </c:pt>
                <c:pt idx="10">
                  <c:v>Травмы и отравления</c:v>
                </c:pt>
                <c:pt idx="11">
                  <c:v>Прочие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51.5</c:v>
                </c:pt>
                <c:pt idx="1">
                  <c:v>13.3</c:v>
                </c:pt>
                <c:pt idx="2" formatCode="0.0">
                  <c:v>8.1</c:v>
                </c:pt>
                <c:pt idx="3">
                  <c:v>3.7</c:v>
                </c:pt>
                <c:pt idx="4">
                  <c:v>3.4</c:v>
                </c:pt>
                <c:pt idx="5">
                  <c:v>3.2</c:v>
                </c:pt>
                <c:pt idx="6" formatCode="0.0">
                  <c:v>2.9</c:v>
                </c:pt>
                <c:pt idx="7" formatCode="0.0">
                  <c:v>2.6</c:v>
                </c:pt>
                <c:pt idx="8">
                  <c:v>1.6</c:v>
                </c:pt>
                <c:pt idx="9" formatCode="0.0">
                  <c:v>1.3</c:v>
                </c:pt>
                <c:pt idx="10">
                  <c:v>1.1000000000000001</c:v>
                </c:pt>
                <c:pt idx="11">
                  <c:v>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"/>
          <c:y val="0.59345343658660699"/>
          <c:w val="1"/>
          <c:h val="0.40654656341339301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ru-RU" sz="2000"/>
              <a:t>Динамика показателя </a:t>
            </a:r>
          </a:p>
          <a:p>
            <a:pPr>
              <a:defRPr sz="2000"/>
            </a:pPr>
            <a:r>
              <a:rPr lang="ru-RU" sz="2000"/>
              <a:t>(на 1000 населения)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marker>
            <c:symbol val="diamond"/>
            <c:size val="12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rgbClr val="7030A0"/>
                </a:solidFill>
              </a:ln>
            </c:spPr>
          </c:marker>
          <c:dLbls>
            <c:dLbl>
              <c:idx val="0"/>
              <c:layout>
                <c:manualLayout>
                  <c:x val="-7.3909755051802459E-2"/>
                  <c:y val="5.5542712417593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2276832796501956E-2"/>
                  <c:y val="-3.6990140296384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2123020082804726E-2"/>
                  <c:y val="6.039857326354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457533425085023E-2"/>
                  <c:y val="-5.321886416252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4486250319510138E-2"/>
                  <c:y val="6.01328113301420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1.4363818558958385E-2"/>
                  <c:y val="7.284818595035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700.3</c:v>
                </c:pt>
                <c:pt idx="1">
                  <c:v>710.7</c:v>
                </c:pt>
                <c:pt idx="2">
                  <c:v>681.6</c:v>
                </c:pt>
                <c:pt idx="3" formatCode="0.0">
                  <c:v>824.6</c:v>
                </c:pt>
                <c:pt idx="4">
                  <c:v>789.4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0189344"/>
        <c:axId val="1900189888"/>
      </c:lineChart>
      <c:catAx>
        <c:axId val="19001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0189888"/>
        <c:crosses val="autoZero"/>
        <c:auto val="1"/>
        <c:lblAlgn val="ctr"/>
        <c:lblOffset val="100"/>
        <c:noMultiLvlLbl val="0"/>
      </c:catAx>
      <c:valAx>
        <c:axId val="190018988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018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первичного выхода на инвалидность</c:v>
                </c:pt>
              </c:strCache>
            </c:strRef>
          </c:tx>
          <c:spPr>
            <a:ln>
              <a:solidFill>
                <a:srgbClr val="69A12B"/>
              </a:solidFill>
            </a:ln>
          </c:spPr>
          <c:marker>
            <c:symbol val="diamond"/>
            <c:size val="11"/>
            <c:spPr>
              <a:solidFill>
                <a:srgbClr val="80C535"/>
              </a:solidFill>
              <a:ln>
                <a:solidFill>
                  <a:srgbClr val="69A12B"/>
                </a:solidFill>
              </a:ln>
            </c:spPr>
          </c:marker>
          <c:dLbls>
            <c:dLbl>
              <c:idx val="0"/>
              <c:layout>
                <c:manualLayout>
                  <c:x val="-4.2434171068515818E-2"/>
                  <c:y val="-0.11184692036248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224628961091064E-3"/>
                  <c:y val="-9.577817884917734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222713412631281E-3"/>
                  <c:y val="-0.1108606980176805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626725609515753E-3"/>
                  <c:y val="-0.15117367911501897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30.4</c:v>
                </c:pt>
                <c:pt idx="1">
                  <c:v>25.2</c:v>
                </c:pt>
                <c:pt idx="2">
                  <c:v>31.1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1900194240"/>
        <c:axId val="1900179552"/>
      </c:lineChart>
      <c:catAx>
        <c:axId val="1900194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00179552"/>
        <c:crosses val="autoZero"/>
        <c:auto val="1"/>
        <c:lblAlgn val="ctr"/>
        <c:lblOffset val="100"/>
        <c:noMultiLvlLbl val="0"/>
      </c:catAx>
      <c:valAx>
        <c:axId val="190017955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900194240"/>
        <c:crosses val="autoZero"/>
        <c:crossBetween val="between"/>
      </c:valAx>
      <c:spPr>
        <a:noFill/>
        <a:ln w="21888">
          <a:noFill/>
        </a:ln>
      </c:spPr>
    </c:plotArea>
    <c:plotVisOnly val="1"/>
    <c:dispBlanksAs val="zero"/>
    <c:showDLblsOverMax val="0"/>
  </c:chart>
  <c:spPr>
    <a:solidFill>
      <a:schemeClr val="accent3">
        <a:lumMod val="20000"/>
        <a:lumOff val="80000"/>
      </a:schemeClr>
    </a:solidFill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/>
              <a:t>2022 год</a:t>
            </a:r>
          </a:p>
        </c:rich>
      </c:tx>
      <c:layout>
        <c:manualLayout>
          <c:xMode val="edge"/>
          <c:yMode val="edge"/>
          <c:x val="0.37037652547150945"/>
          <c:y val="4.2226805865829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903915755779061"/>
          <c:y val="2.6211913240049709E-2"/>
          <c:w val="0.69407839695906004"/>
          <c:h val="0.6900338538284478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Возрастной состав населения в 2015 году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0971573031664332"/>
                  <c:y val="-0.2111463358531368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Трудоспособное население</c:v>
                </c:pt>
                <c:pt idx="1">
                  <c:v>Население старше трудоспособного возраста</c:v>
                </c:pt>
                <c:pt idx="2">
                  <c:v>Дети (0-14 лет)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0.64</c:v>
                </c:pt>
                <c:pt idx="1">
                  <c:v>0.129</c:v>
                </c:pt>
                <c:pt idx="2">
                  <c:v>0.23100000000000001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 sz="18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230913122364751E-2"/>
          <c:y val="5.8866800190784052E-2"/>
          <c:w val="0.95332241182463262"/>
          <c:h val="0.76522900344069489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Показатель первичного выхода на инвалидность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diamond"/>
            <c:size val="11"/>
            <c:spPr>
              <a:solidFill>
                <a:srgbClr val="C00000"/>
              </a:solidFill>
              <a:ln>
                <a:solidFill>
                  <a:srgbClr val="69A12B"/>
                </a:solidFill>
              </a:ln>
            </c:spPr>
          </c:marker>
          <c:dLbls>
            <c:dLbl>
              <c:idx val="0"/>
              <c:layout>
                <c:manualLayout>
                  <c:x val="-6.1529548049347932E-2"/>
                  <c:y val="-9.418688030525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0224628961091064E-3"/>
                  <c:y val="-9.5778178849177345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8.0222713412631281E-3"/>
                  <c:y val="-0.1108606980176805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626725609515753E-3"/>
                  <c:y val="-0.15117367911501897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20.8</c:v>
                </c:pt>
                <c:pt idx="1">
                  <c:v>15.3</c:v>
                </c:pt>
                <c:pt idx="2">
                  <c:v>18.899999999999999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>
              <a:noFill/>
            </a:ln>
          </c:spPr>
        </c:dropLines>
        <c:marker val="1"/>
        <c:smooth val="0"/>
        <c:axId val="1900181184"/>
        <c:axId val="1900183360"/>
      </c:lineChart>
      <c:catAx>
        <c:axId val="19001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900183360"/>
        <c:crosses val="autoZero"/>
        <c:auto val="1"/>
        <c:lblAlgn val="ctr"/>
        <c:lblOffset val="100"/>
        <c:noMultiLvlLbl val="0"/>
      </c:catAx>
      <c:valAx>
        <c:axId val="19001833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one"/>
        <c:crossAx val="190018118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 w="21888">
          <a:noFill/>
        </a:ln>
      </c:spPr>
    </c:plotArea>
    <c:plotVisOnly val="1"/>
    <c:dispBlanksAs val="zero"/>
    <c:showDLblsOverMax val="0"/>
  </c:chart>
  <c:txPr>
    <a:bodyPr/>
    <a:lstStyle/>
    <a:p>
      <a:pPr>
        <a:defRPr sz="1206"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b="1"/>
              <a:t>Сумма финансовых санкций по результатам МЭК, МЭЭ, ЭКМП, руб.</a:t>
            </a:r>
          </a:p>
        </c:rich>
      </c:tx>
      <c:layout>
        <c:manualLayout>
          <c:xMode val="edge"/>
          <c:yMode val="edge"/>
          <c:x val="9.807609277676306E-2"/>
          <c:y val="1.1957240155990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2022 г.</c:v>
                </c:pt>
                <c:pt idx="1">
                  <c:v>2021 г. </c:v>
                </c:pt>
                <c:pt idx="2">
                  <c:v>2020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750450.6</c:v>
                </c:pt>
                <c:pt idx="1">
                  <c:v>387083.2</c:v>
                </c:pt>
                <c:pt idx="2" formatCode="0.0">
                  <c:v>811739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00186624"/>
        <c:axId val="1900190432"/>
      </c:barChart>
      <c:catAx>
        <c:axId val="190018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900190432"/>
        <c:crosses val="autoZero"/>
        <c:auto val="1"/>
        <c:lblAlgn val="ctr"/>
        <c:lblOffset val="100"/>
        <c:noMultiLvlLbl val="0"/>
      </c:catAx>
      <c:valAx>
        <c:axId val="190019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0018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8384637793746358"/>
          <c:y val="1.12069872300351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755069264475721"/>
          <c:w val="1"/>
          <c:h val="0.357603137815234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коечного фонда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explosion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explosion val="2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3.6493749511500992E-3"/>
                  <c:y val="-4.521141253718273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9194999609200793E-2"/>
                  <c:y val="-2.85545763392733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8246874755750427E-2"/>
                  <c:y val="-2.85545763392733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9.7829862407935869E-2"/>
                  <c:y val="-2.6896769352084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терапевтические</c:v>
                </c:pt>
                <c:pt idx="1">
                  <c:v>педиатрические соматические</c:v>
                </c:pt>
                <c:pt idx="2">
                  <c:v>неврологические для взрослых</c:v>
                </c:pt>
                <c:pt idx="3">
                  <c:v>неврологические для детей</c:v>
                </c:pt>
                <c:pt idx="4">
                  <c:v>патологии беременности</c:v>
                </c:pt>
                <c:pt idx="5">
                  <c:v>оториноларингологические для детей</c:v>
                </c:pt>
                <c:pt idx="6">
                  <c:v>оториноларингологические для взрослых</c:v>
                </c:pt>
                <c:pt idx="7">
                  <c:v>офтальмологические для взрослых</c:v>
                </c:pt>
                <c:pt idx="8">
                  <c:v>офтальмологические для детей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9"/>
                <c:pt idx="0">
                  <c:v>0.20599999999999999</c:v>
                </c:pt>
                <c:pt idx="1">
                  <c:v>8.3000000000000004E-2</c:v>
                </c:pt>
                <c:pt idx="2">
                  <c:v>8.3000000000000004E-2</c:v>
                </c:pt>
                <c:pt idx="3">
                  <c:v>0.27500000000000002</c:v>
                </c:pt>
                <c:pt idx="4">
                  <c:v>0.20599999999999999</c:v>
                </c:pt>
                <c:pt idx="5">
                  <c:v>0.14499999999999999</c:v>
                </c:pt>
                <c:pt idx="6">
                  <c:v>4.1000000000000002E-2</c:v>
                </c:pt>
                <c:pt idx="7">
                  <c:v>2.7E-2</c:v>
                </c:pt>
                <c:pt idx="8">
                  <c:v>7.0000000000000001E-3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strRef>
              <c:f>Лист1!$A$2:$A$10</c:f>
              <c:strCache>
                <c:ptCount val="9"/>
                <c:pt idx="0">
                  <c:v>терапевтические</c:v>
                </c:pt>
                <c:pt idx="1">
                  <c:v>педиатрические соматические</c:v>
                </c:pt>
                <c:pt idx="2">
                  <c:v>неврологические для взрослых</c:v>
                </c:pt>
                <c:pt idx="3">
                  <c:v>неврологические для детей</c:v>
                </c:pt>
                <c:pt idx="4">
                  <c:v>патологии беременности</c:v>
                </c:pt>
                <c:pt idx="5">
                  <c:v>оториноларингологические для детей</c:v>
                </c:pt>
                <c:pt idx="6">
                  <c:v>оториноларингологические для взрослых</c:v>
                </c:pt>
                <c:pt idx="7">
                  <c:v>офтальмологические для взрослых</c:v>
                </c:pt>
                <c:pt idx="8">
                  <c:v>офтальмологические для детей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52167078354313046"/>
          <c:w val="0.93182900312663686"/>
          <c:h val="0.47750042886581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700" b="1"/>
              <a:t>Число пролеченных больных по профилям коек</a:t>
            </a:r>
          </a:p>
        </c:rich>
      </c:tx>
      <c:layout>
        <c:manualLayout>
          <c:xMode val="edge"/>
          <c:yMode val="edge"/>
          <c:x val="0.14152083333333335"/>
          <c:y val="1.874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7083333333333334E-2"/>
                  <c:y val="-5.0666483682200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1666666666666666E-3"/>
                  <c:y val="-1.77332692887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819400322405998E-17"/>
                  <c:y val="-1.51999451046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3333333333333332E-3"/>
                  <c:y val="-1.0133296736440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1666666666667429E-3"/>
                  <c:y val="-2.2799917656990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3333333333334859E-3"/>
                  <c:y val="-1.7733269288770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Патологии беременности</c:v>
                </c:pt>
                <c:pt idx="1">
                  <c:v>Педиатрические соматические</c:v>
                </c:pt>
                <c:pt idx="2">
                  <c:v>Неврологические для детей</c:v>
                </c:pt>
                <c:pt idx="3">
                  <c:v>Терапевтические </c:v>
                </c:pt>
                <c:pt idx="4">
                  <c:v>неврологические для взрослых</c:v>
                </c:pt>
                <c:pt idx="5">
                  <c:v>оториноларингологические для детей</c:v>
                </c:pt>
                <c:pt idx="6">
                  <c:v>оториноларингологические для взрослых</c:v>
                </c:pt>
                <c:pt idx="7">
                  <c:v>офтальмологические для детей</c:v>
                </c:pt>
                <c:pt idx="8">
                  <c:v>офтальмологические для взрослых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1271</c:v>
                </c:pt>
                <c:pt idx="1">
                  <c:v>399</c:v>
                </c:pt>
                <c:pt idx="2">
                  <c:v>1135</c:v>
                </c:pt>
                <c:pt idx="3">
                  <c:v>924</c:v>
                </c:pt>
                <c:pt idx="4">
                  <c:v>372</c:v>
                </c:pt>
                <c:pt idx="5">
                  <c:v>332</c:v>
                </c:pt>
                <c:pt idx="6">
                  <c:v>227</c:v>
                </c:pt>
                <c:pt idx="7">
                  <c:v>56</c:v>
                </c:pt>
                <c:pt idx="8">
                  <c:v>299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4583333333333334E-2"/>
                  <c:y val="-1.16109350466585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25E-2"/>
                  <c:y val="-5.06664836822006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29166666666666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7083333333333334E-2"/>
                  <c:y val="-2.53332418411005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0833333333333332E-2"/>
                  <c:y val="-1.01332967364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833333333333332E-2"/>
                  <c:y val="4.644374018663410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6.2500000000000003E-3"/>
                  <c:y val="-1.7733269288770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58333333333333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3.125E-2"/>
                  <c:y val="-1.013329673644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Патологии беременности</c:v>
                </c:pt>
                <c:pt idx="1">
                  <c:v>Педиатрические соматические</c:v>
                </c:pt>
                <c:pt idx="2">
                  <c:v>Неврологические для детей</c:v>
                </c:pt>
                <c:pt idx="3">
                  <c:v>Терапевтические </c:v>
                </c:pt>
                <c:pt idx="4">
                  <c:v>неврологические для взрослых</c:v>
                </c:pt>
                <c:pt idx="5">
                  <c:v>оториноларингологические для детей</c:v>
                </c:pt>
                <c:pt idx="6">
                  <c:v>оториноларингологические для взрослых</c:v>
                </c:pt>
                <c:pt idx="7">
                  <c:v>офтальмологические для детей</c:v>
                </c:pt>
                <c:pt idx="8">
                  <c:v>офтальмологические для взрослых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1290</c:v>
                </c:pt>
                <c:pt idx="1">
                  <c:v>399</c:v>
                </c:pt>
                <c:pt idx="2">
                  <c:v>1135</c:v>
                </c:pt>
                <c:pt idx="3">
                  <c:v>919</c:v>
                </c:pt>
                <c:pt idx="4">
                  <c:v>381</c:v>
                </c:pt>
                <c:pt idx="5">
                  <c:v>167</c:v>
                </c:pt>
                <c:pt idx="6">
                  <c:v>405</c:v>
                </c:pt>
                <c:pt idx="7">
                  <c:v>7</c:v>
                </c:pt>
                <c:pt idx="8">
                  <c:v>328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03590032"/>
        <c:axId val="1903592208"/>
        <c:axId val="0"/>
      </c:bar3DChart>
      <c:catAx>
        <c:axId val="190359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ru-RU"/>
          </a:p>
        </c:txPr>
        <c:crossAx val="1903592208"/>
        <c:crosses val="autoZero"/>
        <c:auto val="1"/>
        <c:lblAlgn val="ctr"/>
        <c:lblOffset val="100"/>
        <c:noMultiLvlLbl val="0"/>
      </c:catAx>
      <c:valAx>
        <c:axId val="19035922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0359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01635137203197"/>
          <c:y val="7.8865681590934336E-2"/>
          <c:w val="0.80164620292653077"/>
          <c:h val="0.4760680780285114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Мертворождаемость (на 1000 родившихся живыми и мертвыми)</c:v>
                </c:pt>
              </c:strCache>
            </c:strRef>
          </c:tx>
          <c:spPr>
            <a:ln w="51437"/>
          </c:spPr>
          <c:marker>
            <c:symbol val="diamond"/>
            <c:size val="9"/>
            <c:spPr>
              <a:ln w="77156"/>
            </c:spPr>
          </c:marker>
          <c:dLbls>
            <c:dLbl>
              <c:idx val="0"/>
              <c:layout>
                <c:manualLayout>
                  <c:x val="-7.2581641845316805E-2"/>
                  <c:y val="-3.17464726141546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4292"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.0">
                  <c:v>1</c:v>
                </c:pt>
                <c:pt idx="1">
                  <c:v>4.7</c:v>
                </c:pt>
                <c:pt idx="2">
                  <c:v>4.4000000000000004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Ранняя неонатальная смертность (на 1000 родившихся живыми)</c:v>
                </c:pt>
              </c:strCache>
            </c:strRef>
          </c:tx>
          <c:spPr>
            <a:ln w="51437"/>
          </c:spPr>
          <c:marker>
            <c:symbol val="square"/>
            <c:size val="6"/>
            <c:spPr>
              <a:ln w="77156"/>
            </c:spPr>
          </c:marker>
          <c:dLbls>
            <c:dLbl>
              <c:idx val="0"/>
              <c:layout>
                <c:manualLayout>
                  <c:x val="-4.8116348433476973E-2"/>
                  <c:y val="-1.9029419321685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4022644614992254E-3"/>
                  <c:y val="-1.72841906454839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4292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0.9</c:v>
                </c:pt>
                <c:pt idx="2">
                  <c:v>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Перинатальная смертность (на 1000 родившихся живыми и мертвыми)</c:v>
                </c:pt>
              </c:strCache>
            </c:strRef>
          </c:tx>
          <c:spPr>
            <a:ln w="51437"/>
          </c:spPr>
          <c:marker>
            <c:symbol val="triangle"/>
            <c:size val="6"/>
            <c:spPr>
              <a:ln w="77156"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4292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1</c:v>
                </c:pt>
                <c:pt idx="1">
                  <c:v>5.8</c:v>
                </c:pt>
                <c:pt idx="2">
                  <c:v>4.4000000000000004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Младенческая смертность (на 1000 родившихся живыми)</c:v>
                </c:pt>
              </c:strCache>
            </c:strRef>
          </c:tx>
          <c:spPr>
            <a:ln w="51437"/>
          </c:spPr>
          <c:marker>
            <c:symbol val="x"/>
            <c:size val="9"/>
            <c:spPr>
              <a:ln w="77156"/>
            </c:spPr>
          </c:marker>
          <c:dLbls>
            <c:spPr>
              <a:noFill/>
              <a:ln w="34292">
                <a:noFill/>
              </a:ln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г.</c:v>
                </c:pt>
                <c:pt idx="1">
                  <c:v>2021 г.</c:v>
                </c:pt>
                <c:pt idx="2">
                  <c:v>2022 г.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1.5</c:v>
                </c:pt>
                <c:pt idx="1">
                  <c:v>1.9</c:v>
                </c:pt>
                <c:pt idx="2">
                  <c:v>0.5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933312"/>
        <c:axId val="1891928960"/>
      </c:lineChart>
      <c:catAx>
        <c:axId val="189193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91928960"/>
        <c:crosses val="autoZero"/>
        <c:auto val="1"/>
        <c:lblAlgn val="ctr"/>
        <c:lblOffset val="100"/>
        <c:noMultiLvlLbl val="0"/>
      </c:catAx>
      <c:valAx>
        <c:axId val="189192896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/>
            </a:pPr>
            <a:endParaRPr lang="ru-RU"/>
          </a:p>
        </c:txPr>
        <c:crossAx val="1891933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2.3965060567177173E-2"/>
          <c:y val="0.70947162843301492"/>
          <c:w val="0.94982188894251707"/>
          <c:h val="0.27135047061895817"/>
        </c:manualLayout>
      </c:layout>
      <c:overlay val="0"/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620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Times New Roman"/>
          <a:cs typeface="Calibri" panose="020F0502020204030204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3142905301865596E-2"/>
          <c:y val="9.5662651239809354E-2"/>
          <c:w val="0.56661740431197116"/>
          <c:h val="0.7364751138762359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Смертность детей от 0 до 4 лет (на 1000 родившихся живыми)</c:v>
                </c:pt>
              </c:strCache>
            </c:strRef>
          </c:tx>
          <c:spPr>
            <a:ln w="41275"/>
          </c:spPr>
          <c:marker>
            <c:symbol val="diamond"/>
            <c:size val="9"/>
            <c:spPr>
              <a:ln w="41275"/>
            </c:spPr>
          </c:marker>
          <c:dLbls>
            <c:dLbl>
              <c:idx val="0"/>
              <c:layout>
                <c:manualLayout>
                  <c:x val="-5.0155861890355188E-2"/>
                  <c:y val="-5.7062138829217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4292">
                <a:noFill/>
              </a:ln>
            </c:spPr>
            <c:txPr>
              <a:bodyPr/>
              <a:lstStyle/>
              <a:p>
                <a:pPr>
                  <a:defRPr sz="1400" b="1">
                    <a:solidFill>
                      <a:schemeClr val="tx1">
                        <a:lumMod val="75000"/>
                        <a:lumOff val="25000"/>
                      </a:schemeClr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1.5</c:v>
                </c:pt>
                <c:pt idx="1">
                  <c:v>2</c:v>
                </c:pt>
                <c:pt idx="2">
                  <c:v>2</c:v>
                </c:pt>
                <c:pt idx="3" formatCode="General">
                  <c:v>2.4</c:v>
                </c:pt>
                <c:pt idx="4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Детская смертность от 0 до 17 лет (на 100 тыс. детского населения)</c:v>
                </c:pt>
              </c:strCache>
            </c:strRef>
          </c:tx>
          <c:spPr>
            <a:ln w="41275"/>
          </c:spPr>
          <c:marker>
            <c:symbol val="square"/>
            <c:size val="6"/>
            <c:spPr>
              <a:ln w="38100"/>
            </c:spPr>
          </c:marker>
          <c:dLbls>
            <c:dLbl>
              <c:idx val="0"/>
              <c:layout>
                <c:manualLayout>
                  <c:x val="-4.9704419619729968E-2"/>
                  <c:y val="-8.95770840277006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53445086645934E-2"/>
                  <c:y val="-9.707023293708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34292">
                <a:noFill/>
              </a:ln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24.8</c:v>
                </c:pt>
                <c:pt idx="1">
                  <c:v>22.2</c:v>
                </c:pt>
                <c:pt idx="2">
                  <c:v>12.7</c:v>
                </c:pt>
                <c:pt idx="3" formatCode="0.0">
                  <c:v>22</c:v>
                </c:pt>
                <c:pt idx="4">
                  <c:v>15.6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1939296"/>
        <c:axId val="1891941472"/>
      </c:lineChart>
      <c:catAx>
        <c:axId val="1891939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1891941472"/>
        <c:crosses val="autoZero"/>
        <c:auto val="1"/>
        <c:lblAlgn val="ctr"/>
        <c:lblOffset val="100"/>
        <c:noMultiLvlLbl val="0"/>
      </c:catAx>
      <c:valAx>
        <c:axId val="18919414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200"/>
            </a:pPr>
            <a:endParaRPr lang="ru-RU"/>
          </a:p>
        </c:txPr>
        <c:crossAx val="189193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13506679802738"/>
          <c:y val="5.0105874479555203E-2"/>
          <c:w val="0.31110083544268657"/>
          <c:h val="0.914025293485909"/>
        </c:manualLayout>
      </c:layout>
      <c:overlay val="0"/>
    </c:legend>
    <c:plotVisOnly val="1"/>
    <c:dispBlanksAs val="gap"/>
    <c:showDLblsOverMax val="0"/>
  </c:chart>
  <c:spPr>
    <a:ln>
      <a:noFill/>
    </a:ln>
    <a:effectLst/>
  </c:spPr>
  <c:txPr>
    <a:bodyPr/>
    <a:lstStyle/>
    <a:p>
      <a:pPr>
        <a:defRPr sz="1620" b="0" i="0" u="none" strike="noStrike" baseline="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ea typeface="Times New Roman"/>
          <a:cs typeface="Calibri" panose="020F0502020204030204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800" b="1"/>
              <a:t>Структура детской смертности по возрасту</a:t>
            </a:r>
          </a:p>
        </c:rich>
      </c:tx>
      <c:layout>
        <c:manualLayout>
          <c:xMode val="edge"/>
          <c:yMode val="edge"/>
          <c:x val="0.1498419574509936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189108314012468"/>
          <c:y val="0.25937718806437526"/>
          <c:w val="0.57141374091403307"/>
          <c:h val="0.555074629950677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умерших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2736380839287437"/>
                  <c:y val="-3.9931932627640894E-2"/>
                </c:manualLayout>
              </c:layout>
              <c:tx>
                <c:rich>
                  <a:bodyPr/>
                  <a:lstStyle/>
                  <a:p>
                    <a:fld id="{0756BC63-F79E-47F6-AFC1-A2C9F3C4D671}" type="VALUE">
                      <a:rPr lang="ru-RU" sz="1400" b="0" baseline="0" smtClean="0"/>
                      <a:pPr/>
                      <a:t>[ЗНАЧЕНИЕ]</a:t>
                    </a:fld>
                    <a:r>
                      <a:rPr lang="ru-RU" sz="1400" b="0" baseline="0" dirty="0" smtClean="0"/>
                      <a:t> случай; </a:t>
                    </a:r>
                    <a:fld id="{F1FD5C7B-6C49-45E5-A8DC-FD343EEF4C00}" type="PERCENTAGE">
                      <a:rPr lang="ru-RU" sz="1400" b="0" baseline="0"/>
                      <a:pPr/>
                      <a:t>[ПРОЦЕНТ]</a:t>
                    </a:fld>
                    <a:endParaRPr lang="ru-RU" sz="1400" b="0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1568259264454"/>
                      <c:h val="0.13215392088217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021698864060642E-2"/>
                  <c:y val="-0.16192290003953055"/>
                </c:manualLayout>
              </c:layout>
              <c:tx>
                <c:rich>
                  <a:bodyPr/>
                  <a:lstStyle/>
                  <a:p>
                    <a:fld id="{3E1FEF57-1387-4FDF-A592-8EF713C6EE0A}" type="VALUE">
                      <a:rPr lang="ru-RU" sz="1400" b="0" baseline="0" smtClean="0"/>
                      <a:pPr/>
                      <a:t>[ЗНАЧЕНИЕ]</a:t>
                    </a:fld>
                    <a:r>
                      <a:rPr lang="ru-RU" sz="1400" b="0" baseline="0" dirty="0" smtClean="0"/>
                      <a:t> случай; </a:t>
                    </a:r>
                    <a:fld id="{07CA3BB7-14A2-4AAB-9EEA-E12E57677426}" type="PERCENTAGE">
                      <a:rPr lang="ru-RU" sz="1400" b="0" baseline="0"/>
                      <a:pPr/>
                      <a:t>[ПРОЦЕНТ]</a:t>
                    </a:fld>
                    <a:endParaRPr lang="ru-RU" sz="1400" b="0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01128107805874"/>
                      <c:h val="0.13215392088217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9896063461072628E-2"/>
                  <c:y val="-0.23270767072392476"/>
                </c:manualLayout>
              </c:layout>
              <c:tx>
                <c:rich>
                  <a:bodyPr/>
                  <a:lstStyle/>
                  <a:p>
                    <a:fld id="{9ADE0435-6E59-492B-AB8B-4599F56D856E}" type="VALUE">
                      <a:rPr lang="ru-RU" sz="1400" b="0" baseline="0" smtClean="0"/>
                      <a:pPr/>
                      <a:t>[ЗНАЧЕНИЕ]</a:t>
                    </a:fld>
                    <a:r>
                      <a:rPr lang="ru-RU" sz="1400" b="0" baseline="0" dirty="0" smtClean="0"/>
                      <a:t> случая; </a:t>
                    </a:r>
                    <a:fld id="{4B2199A2-B2FF-497F-9590-91687017DE2F}" type="PERCENTAGE">
                      <a:rPr lang="ru-RU" sz="1400" b="0" baseline="0" dirty="0"/>
                      <a:pPr/>
                      <a:t>[ПРОЦЕНТ]</a:t>
                    </a:fld>
                    <a:endParaRPr lang="ru-RU" sz="1400" b="0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45396231019862"/>
                      <c:h val="0.152497913668507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2684705868923755E-2"/>
                  <c:y val="-0.13381368804325011"/>
                </c:manualLayout>
              </c:layout>
              <c:tx>
                <c:rich>
                  <a:bodyPr/>
                  <a:lstStyle/>
                  <a:p>
                    <a:fld id="{12292396-9365-44BA-935F-02584F513141}" type="CATEGORYNAME">
                      <a:rPr lang="ru-RU" sz="1400" b="0"/>
                      <a:pPr/>
                      <a:t>[ИМЯ КАТЕГОРИИ]</a:t>
                    </a:fld>
                    <a:r>
                      <a:rPr lang="ru-RU" sz="1400" b="0"/>
                      <a:t>; </a:t>
                    </a:r>
                    <a:fld id="{5F986434-9699-491A-9F1B-E80385DCDB94}" type="VALUE">
                      <a:rPr lang="ru-RU" sz="1400" b="0"/>
                      <a:pPr/>
                      <a:t>[ЗНАЧЕНИЕ]</a:t>
                    </a:fld>
                    <a:r>
                      <a:rPr lang="ru-RU" sz="1400" b="0"/>
                      <a:t>; </a:t>
                    </a:r>
                    <a:fld id="{EF1DB286-840E-406A-B48A-6D496CC4E459}" type="PERCENTAGE">
                      <a:rPr lang="ru-RU" sz="1400" b="0"/>
                      <a:pPr/>
                      <a:t>[ПРОЦЕНТ]</a:t>
                    </a:fld>
                    <a:endParaRPr lang="ru-RU" sz="1400" b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1728823792619336E-3"/>
                  <c:y val="-6.2971147314470691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0"/>
                      <a:t>Поликлиника пос. Юность; </a:t>
                    </a:r>
                    <a:fld id="{61916385-783C-479A-A836-D68C620DC860}" type="VALUE">
                      <a:rPr lang="ru-RU" sz="1400" b="0"/>
                      <a:pPr/>
                      <a:t>[ЗНАЧЕНИЕ]</a:t>
                    </a:fld>
                    <a:r>
                      <a:rPr lang="ru-RU" sz="1400" b="0"/>
                      <a:t>; </a:t>
                    </a:r>
                    <a:fld id="{AEF2DAB3-0527-49F3-B00F-BBEB8C3278D4}" type="PERCENTAGE">
                      <a:rPr lang="ru-RU" sz="1400" b="0"/>
                      <a:pPr/>
                      <a:t>[ПРОЦЕНТ]</a:t>
                    </a:fld>
                    <a:endParaRPr lang="ru-RU" sz="1400" b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Младенческая смертность</c:v>
                </c:pt>
                <c:pt idx="1">
                  <c:v>Смертность от 1 до 4 лет</c:v>
                </c:pt>
                <c:pt idx="2">
                  <c:v>Смертность от 5 до 17 лет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</c:v>
                </c:pt>
                <c:pt idx="1">
                  <c:v>1</c:v>
                </c:pt>
                <c:pt idx="2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394511720919898"/>
          <c:w val="0.89988270884291544"/>
          <c:h val="0.23144521409765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ru-RU" sz="1600" b="1" dirty="0"/>
              <a:t>Структура детской смертности по </a:t>
            </a:r>
            <a:r>
              <a:rPr lang="ru-RU" sz="1600" b="1" dirty="0" smtClean="0"/>
              <a:t>причинам смерти</a:t>
            </a:r>
            <a:endParaRPr lang="ru-RU" sz="1600" b="1" dirty="0"/>
          </a:p>
        </c:rich>
      </c:tx>
      <c:layout>
        <c:manualLayout>
          <c:xMode val="edge"/>
          <c:yMode val="edge"/>
          <c:x val="0.158515857072347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971708061581499"/>
          <c:y val="0.19803143853581487"/>
          <c:w val="0.57141374091403307"/>
          <c:h val="0.555074629950677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умерших</c:v>
                </c:pt>
              </c:strCache>
            </c:strRef>
          </c:tx>
          <c:explosion val="29"/>
          <c:dPt>
            <c:idx val="0"/>
            <c:bubble3D val="0"/>
            <c:explosion val="6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12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4"/>
            <c:spPr>
              <a:solidFill>
                <a:schemeClr val="tx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explosion val="11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2736380839287437"/>
                  <c:y val="-3.9931932627640894E-2"/>
                </c:manualLayout>
              </c:layout>
              <c:tx>
                <c:rich>
                  <a:bodyPr/>
                  <a:lstStyle/>
                  <a:p>
                    <a:fld id="{0756BC63-F79E-47F6-AFC1-A2C9F3C4D671}" type="VALUE">
                      <a:rPr lang="ru-RU" sz="1400" baseline="0" smtClean="0"/>
                      <a:pPr/>
                      <a:t>[ЗНАЧЕНИЕ]</a:t>
                    </a:fld>
                    <a:r>
                      <a:rPr lang="ru-RU" sz="1400" baseline="0" dirty="0" smtClean="0"/>
                      <a:t> случай; </a:t>
                    </a:r>
                    <a:fld id="{F1FD5C7B-6C49-45E5-A8DC-FD343EEF4C00}" type="PERCENTAGE">
                      <a:rPr lang="ru-RU" sz="1400" baseline="0"/>
                      <a:pPr/>
                      <a:t>[ПРОЦЕНТ]</a:t>
                    </a:fld>
                    <a:endParaRPr lang="ru-RU" sz="1400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1568259264454"/>
                      <c:h val="0.13215392088217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3.4695598485414189E-2"/>
                  <c:y val="-0.12911000844867365"/>
                </c:manualLayout>
              </c:layout>
              <c:tx>
                <c:rich>
                  <a:bodyPr/>
                  <a:lstStyle/>
                  <a:p>
                    <a:fld id="{3E1FEF57-1387-4FDF-A592-8EF713C6EE0A}" type="VALUE">
                      <a:rPr lang="ru-RU" sz="1400" baseline="0" smtClean="0"/>
                      <a:pPr/>
                      <a:t>[ЗНАЧЕНИЕ]</a:t>
                    </a:fld>
                    <a:r>
                      <a:rPr lang="ru-RU" sz="1400" baseline="0" dirty="0" smtClean="0"/>
                      <a:t> случай; </a:t>
                    </a:r>
                    <a:fld id="{07CA3BB7-14A2-4AAB-9EEA-E12E57677426}" type="PERCENTAGE">
                      <a:rPr lang="ru-RU" sz="1400" baseline="0"/>
                      <a:pPr/>
                      <a:t>[ПРОЦЕНТ]</a:t>
                    </a:fld>
                    <a:endParaRPr lang="ru-RU" sz="1400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601128107805874"/>
                      <c:h val="0.132153920882175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3256565527327564"/>
                  <c:y val="-0.11786255015592591"/>
                </c:manualLayout>
              </c:layout>
              <c:tx>
                <c:rich>
                  <a:bodyPr/>
                  <a:lstStyle/>
                  <a:p>
                    <a:fld id="{9ADE0435-6E59-492B-AB8B-4599F56D856E}" type="VALUE">
                      <a:rPr lang="ru-RU" sz="1400" baseline="0" smtClean="0"/>
                      <a:pPr/>
                      <a:t>[ЗНАЧЕНИЕ]</a:t>
                    </a:fld>
                    <a:r>
                      <a:rPr lang="ru-RU" sz="1400" baseline="0" dirty="0" smtClean="0"/>
                      <a:t> случай; </a:t>
                    </a:r>
                    <a:fld id="{4B2199A2-B2FF-497F-9590-91687017DE2F}" type="PERCENTAGE">
                      <a:rPr lang="ru-RU" sz="1400" baseline="0" dirty="0"/>
                      <a:pPr/>
                      <a:t>[ПРОЦЕНТ]</a:t>
                    </a:fld>
                    <a:endParaRPr lang="ru-RU" sz="1400" baseline="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97555827130316"/>
                      <c:h val="0.152497913668507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3695641669874316E-2"/>
                  <c:y val="-0.13381368804325011"/>
                </c:manualLayout>
              </c:layout>
              <c:tx>
                <c:rich>
                  <a:bodyPr/>
                  <a:lstStyle/>
                  <a:p>
                    <a:fld id="{5F986434-9699-491A-9F1B-E80385DCDB94}" type="VALUE">
                      <a:rPr lang="ru-RU" sz="1400" smtClean="0"/>
                      <a:pPr/>
                      <a:t>[ЗНАЧЕНИЕ]</a:t>
                    </a:fld>
                    <a:r>
                      <a:rPr lang="ru-RU" sz="1400" dirty="0" smtClean="0"/>
                      <a:t> случая; </a:t>
                    </a:r>
                    <a:fld id="{EF1DB286-840E-406A-B48A-6D496CC4E459}" type="PERCENTAGE">
                      <a:rPr lang="ru-RU" sz="1400"/>
                      <a:pPr/>
                      <a:t>[ПРОЦЕНТ]</a:t>
                    </a:fld>
                    <a:endParaRPr lang="ru-RU" sz="1400" dirty="0" smtClean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25826092182838"/>
                      <c:h val="0.1524979136685071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1.1728823792619336E-3"/>
                  <c:y val="-6.2971147314470691E-2"/>
                </c:manualLayout>
              </c:layout>
              <c:tx>
                <c:rich>
                  <a:bodyPr/>
                  <a:lstStyle/>
                  <a:p>
                    <a:r>
                      <a:rPr lang="ru-RU" sz="1400"/>
                      <a:t>Поликлиника пос. Юность; </a:t>
                    </a:r>
                    <a:fld id="{61916385-783C-479A-A836-D68C620DC860}" type="VALUE">
                      <a:rPr lang="ru-RU" sz="1400"/>
                      <a:pPr/>
                      <a:t>[ЗНАЧЕНИЕ]</a:t>
                    </a:fld>
                    <a:r>
                      <a:rPr lang="ru-RU" sz="1400"/>
                      <a:t>; </a:t>
                    </a:r>
                    <a:fld id="{AEF2DAB3-0527-49F3-B00F-BBEB8C3278D4}" type="PERCENTAGE">
                      <a:rPr lang="ru-RU" sz="1400"/>
                      <a:pPr/>
                      <a:t>[ПРОЦЕНТ]</a:t>
                    </a:fld>
                    <a:endParaRPr lang="ru-RU" sz="140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Врожденные аномалии развития</c:v>
                </c:pt>
                <c:pt idx="1">
                  <c:v>Неуточненные причины смерти</c:v>
                </c:pt>
                <c:pt idx="2">
                  <c:v>Злокачественные новообразования</c:v>
                </c:pt>
                <c:pt idx="3">
                  <c:v>Внешние причины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 formatCode="General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394511720919898"/>
          <c:w val="0.99529560467780442"/>
          <c:h val="0.231445214097658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7685665291759109E-2"/>
          <c:y val="3.958738884085343E-2"/>
          <c:w val="0.58730197914419424"/>
          <c:h val="0.8529326513578263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Рождаемость  (на 1000 населения)</c:v>
                </c:pt>
              </c:strCache>
            </c:strRef>
          </c:tx>
          <c:dLbls>
            <c:dLbl>
              <c:idx val="0"/>
              <c:layout>
                <c:manualLayout>
                  <c:x val="-4.2015748031496061E-2"/>
                  <c:y val="-6.66405019685039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16.2</c:v>
                </c:pt>
                <c:pt idx="1">
                  <c:v>15.8</c:v>
                </c:pt>
                <c:pt idx="2">
                  <c:v>15.1</c:v>
                </c:pt>
                <c:pt idx="3">
                  <c:v>15.3</c:v>
                </c:pt>
                <c:pt idx="4">
                  <c:v>14.6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Смертность (на 1000 населения)</c:v>
                </c:pt>
              </c:strCache>
            </c:strRef>
          </c:tx>
          <c:dLbls>
            <c:dLbl>
              <c:idx val="1"/>
              <c:layout>
                <c:manualLayout>
                  <c:x val="-3.5401500957628673E-2"/>
                  <c:y val="-6.16215406960201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0048105515038708E-2"/>
                  <c:y val="-5.673194431387965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6782007089490967E-2"/>
                  <c:y val="-4.7687365221528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5.2</c:v>
                </c:pt>
                <c:pt idx="1">
                  <c:v>4.5</c:v>
                </c:pt>
                <c:pt idx="2">
                  <c:v>6.4</c:v>
                </c:pt>
                <c:pt idx="3">
                  <c:v>6.6</c:v>
                </c:pt>
                <c:pt idx="4">
                  <c:v>4.9000000000000004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Естественный прирост </c:v>
                </c:pt>
              </c:strCache>
            </c:strRef>
          </c:tx>
          <c:dLbls>
            <c:dLbl>
              <c:idx val="4"/>
              <c:layout>
                <c:manualLayout>
                  <c:x val="-3.7849081364829396E-2"/>
                  <c:y val="-8.53905019685039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Лист1!$D$2:$D$6</c:f>
              <c:numCache>
                <c:formatCode>0.0</c:formatCode>
                <c:ptCount val="5"/>
                <c:pt idx="0">
                  <c:v>11</c:v>
                </c:pt>
                <c:pt idx="1">
                  <c:v>11.3</c:v>
                </c:pt>
                <c:pt idx="2" formatCode="General">
                  <c:v>8.6999999999999993</c:v>
                </c:pt>
                <c:pt idx="3" formatCode="General">
                  <c:v>8.6999999999999993</c:v>
                </c:pt>
                <c:pt idx="4" formatCode="General">
                  <c:v>9.6999999999999993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1929504"/>
        <c:axId val="1891927872"/>
      </c:lineChart>
      <c:catAx>
        <c:axId val="1891929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91927872"/>
        <c:crosses val="autoZero"/>
        <c:auto val="1"/>
        <c:lblAlgn val="ctr"/>
        <c:lblOffset val="100"/>
        <c:noMultiLvlLbl val="0"/>
      </c:catAx>
      <c:valAx>
        <c:axId val="189192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89192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49027885790472"/>
          <c:y val="0.18483001544805894"/>
          <c:w val="0.27163965998636835"/>
          <c:h val="0.579588379068992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solidFill>
            <a:schemeClr val="tx1">
              <a:lumMod val="75000"/>
              <a:lumOff val="2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7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8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D09BA-F451-4FDE-A32D-63388C5DB43E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698AEC9-D9D0-4E2E-AF53-18A7BFE3FAA8}">
      <dgm:prSet phldrT="[Текст]" custT="1"/>
      <dgm:spPr/>
      <dgm:t>
        <a:bodyPr/>
        <a:lstStyle/>
        <a:p>
          <a:r>
            <a:rPr lang="ru-RU" sz="1800" u="none" dirty="0" smtClean="0">
              <a:latin typeface="Calibri Light" panose="020F0302020204030204" pitchFamily="34" charset="0"/>
              <a:cs typeface="Calibri Light" panose="020F0302020204030204" pitchFamily="34" charset="0"/>
            </a:rPr>
            <a:t>1. Повышение эффективности работы БУ «Сургутская городская клиническая поликлиника № 4»:</a:t>
          </a:r>
          <a:endParaRPr lang="ru-RU" sz="1800" u="none" dirty="0"/>
        </a:p>
      </dgm:t>
    </dgm:pt>
    <dgm:pt modelId="{A2906A56-066E-48B3-9321-BF2F1F5FA6E3}" type="parTrans" cxnId="{CAB8AD4E-7068-43CF-BE5F-92C8C26FAAB8}">
      <dgm:prSet/>
      <dgm:spPr/>
      <dgm:t>
        <a:bodyPr/>
        <a:lstStyle/>
        <a:p>
          <a:endParaRPr lang="ru-RU"/>
        </a:p>
      </dgm:t>
    </dgm:pt>
    <dgm:pt modelId="{DDE55D89-742F-45C9-9D95-7D44ED055F02}" type="sibTrans" cxnId="{CAB8AD4E-7068-43CF-BE5F-92C8C26FAAB8}">
      <dgm:prSet/>
      <dgm:spPr/>
      <dgm:t>
        <a:bodyPr/>
        <a:lstStyle/>
        <a:p>
          <a:endParaRPr lang="ru-RU"/>
        </a:p>
      </dgm:t>
    </dgm:pt>
    <dgm:pt modelId="{8CC29DFB-4575-452B-8FA0-7BB2609556F9}">
      <dgm:prSet phldrT="[Текст]" custT="1"/>
      <dgm:spPr/>
      <dgm:t>
        <a:bodyPr/>
        <a:lstStyle/>
        <a:p>
          <a:r>
            <a:rPr lang="ru-RU" sz="12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</a:t>
          </a:r>
          <a:r>
            <a:rPr lang="ru-RU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обеспечение населения первичной, в том числе первичной специализированной, медико-санитарной помощью в соответствии с Программой государственных гарантий оказания гражданам Российской Федерации бесплатной медицинской помощи на 2022 год и на плановый период 2023 </a:t>
          </a:r>
          <a:r>
            <a:rPr lang="ru-RU" sz="1600" smtClean="0">
              <a:latin typeface="Calibri Light" panose="020F0302020204030204" pitchFamily="34" charset="0"/>
              <a:cs typeface="Calibri Light" panose="020F0302020204030204" pitchFamily="34" charset="0"/>
            </a:rPr>
            <a:t>и 2024 </a:t>
          </a:r>
          <a:r>
            <a:rPr lang="ru-RU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годов по видам, объемам, порядку и условиям ее оказания;</a:t>
          </a:r>
          <a:endParaRPr lang="ru-RU" sz="1600" dirty="0"/>
        </a:p>
      </dgm:t>
    </dgm:pt>
    <dgm:pt modelId="{4D157E4F-DCD7-4A41-90F9-61E36B3AF419}" type="parTrans" cxnId="{282485E1-3777-428F-BEBC-6D3AB9AEACEF}">
      <dgm:prSet/>
      <dgm:spPr/>
      <dgm:t>
        <a:bodyPr/>
        <a:lstStyle/>
        <a:p>
          <a:endParaRPr lang="ru-RU"/>
        </a:p>
      </dgm:t>
    </dgm:pt>
    <dgm:pt modelId="{EB0D2CF5-2126-4311-9FDA-D11470B19042}" type="sibTrans" cxnId="{282485E1-3777-428F-BEBC-6D3AB9AEACEF}">
      <dgm:prSet/>
      <dgm:spPr/>
      <dgm:t>
        <a:bodyPr/>
        <a:lstStyle/>
        <a:p>
          <a:endParaRPr lang="ru-RU"/>
        </a:p>
      </dgm:t>
    </dgm:pt>
    <dgm:pt modelId="{BC6BCD32-9EDF-4CDB-B829-7598300A149A}">
      <dgm:prSet phldrT="[Текст]" custT="1"/>
      <dgm:spPr/>
      <dgm:t>
        <a:bodyPr/>
        <a:lstStyle/>
        <a:p>
          <a:r>
            <a:rPr lang="ru-RU" sz="14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</a:t>
          </a:r>
          <a:r>
            <a:rPr lang="ru-RU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реализация приоритетных проектов «Здравоохранение» и «Демография», в том числе в части исполнения целевых показателей реализации региональных проектов;</a:t>
          </a:r>
          <a:endParaRPr lang="ru-RU" sz="1600" dirty="0"/>
        </a:p>
      </dgm:t>
    </dgm:pt>
    <dgm:pt modelId="{1528A71B-F9A5-49AB-BED1-6C0568CFFE74}" type="parTrans" cxnId="{05AA4918-92FC-4BA0-988A-6DCD927EA619}">
      <dgm:prSet/>
      <dgm:spPr/>
      <dgm:t>
        <a:bodyPr/>
        <a:lstStyle/>
        <a:p>
          <a:endParaRPr lang="ru-RU"/>
        </a:p>
      </dgm:t>
    </dgm:pt>
    <dgm:pt modelId="{5A21FF94-D597-4AA1-954D-260F1ACA5EA0}" type="sibTrans" cxnId="{05AA4918-92FC-4BA0-988A-6DCD927EA619}">
      <dgm:prSet/>
      <dgm:spPr/>
      <dgm:t>
        <a:bodyPr/>
        <a:lstStyle/>
        <a:p>
          <a:endParaRPr lang="ru-RU"/>
        </a:p>
      </dgm:t>
    </dgm:pt>
    <dgm:pt modelId="{48978B6E-27F4-4938-9390-DF179C8B0CEF}">
      <dgm:prSet phldrT="[Текст]" custT="1"/>
      <dgm:spPr/>
      <dgm:t>
        <a:bodyPr/>
        <a:lstStyle/>
        <a:p>
          <a:r>
            <a:rPr lang="ru-RU" sz="15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</a:t>
          </a:r>
          <a:r>
            <a:rPr lang="ru-RU" sz="16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реализация мероприятий государственной программы ХМАО – Югры «Современное здравоохранение», направленных на снижение смертности, увеличение продолжительности жизни населения Ханты-Мансийского автономного округа – Югры, повышение удовлетворенности населения качеством медицинской помощи.</a:t>
          </a:r>
          <a:endParaRPr lang="ru-RU" sz="1600" dirty="0"/>
        </a:p>
      </dgm:t>
    </dgm:pt>
    <dgm:pt modelId="{D871DD62-C19D-47FA-B1CA-249A0F93CFE1}" type="parTrans" cxnId="{2F0D6AA7-6AF6-42C7-9E89-28BD8EF2647B}">
      <dgm:prSet/>
      <dgm:spPr/>
      <dgm:t>
        <a:bodyPr/>
        <a:lstStyle/>
        <a:p>
          <a:endParaRPr lang="ru-RU"/>
        </a:p>
      </dgm:t>
    </dgm:pt>
    <dgm:pt modelId="{168572F4-5F03-481B-8577-27D13F20056F}" type="sibTrans" cxnId="{2F0D6AA7-6AF6-42C7-9E89-28BD8EF2647B}">
      <dgm:prSet/>
      <dgm:spPr/>
      <dgm:t>
        <a:bodyPr/>
        <a:lstStyle/>
        <a:p>
          <a:endParaRPr lang="ru-RU"/>
        </a:p>
      </dgm:t>
    </dgm:pt>
    <dgm:pt modelId="{1EA7965C-DEF4-4113-84AE-FF61FDF73CCE}" type="pres">
      <dgm:prSet presAssocID="{5D5D09BA-F451-4FDE-A32D-63388C5DB4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DF3232-67C6-447F-9058-3BDFF4E29302}" type="pres">
      <dgm:prSet presAssocID="{8698AEC9-D9D0-4E2E-AF53-18A7BFE3FAA8}" presName="thickLine" presStyleLbl="alignNode1" presStyleIdx="0" presStyleCnt="1"/>
      <dgm:spPr/>
    </dgm:pt>
    <dgm:pt modelId="{3053B528-5EB5-4612-A513-D21F5DFDCE97}" type="pres">
      <dgm:prSet presAssocID="{8698AEC9-D9D0-4E2E-AF53-18A7BFE3FAA8}" presName="horz1" presStyleCnt="0"/>
      <dgm:spPr/>
    </dgm:pt>
    <dgm:pt modelId="{4BCEBBBA-04B7-4003-9CAB-184B434D2808}" type="pres">
      <dgm:prSet presAssocID="{8698AEC9-D9D0-4E2E-AF53-18A7BFE3FAA8}" presName="tx1" presStyleLbl="revTx" presStyleIdx="0" presStyleCnt="4" custScaleX="142991"/>
      <dgm:spPr/>
      <dgm:t>
        <a:bodyPr/>
        <a:lstStyle/>
        <a:p>
          <a:endParaRPr lang="ru-RU"/>
        </a:p>
      </dgm:t>
    </dgm:pt>
    <dgm:pt modelId="{18A5DC04-1E99-45CA-B347-BE9388C2A689}" type="pres">
      <dgm:prSet presAssocID="{8698AEC9-D9D0-4E2E-AF53-18A7BFE3FAA8}" presName="vert1" presStyleCnt="0"/>
      <dgm:spPr/>
    </dgm:pt>
    <dgm:pt modelId="{46B01AA3-35E5-43D3-AB10-DEB80C14AC23}" type="pres">
      <dgm:prSet presAssocID="{8CC29DFB-4575-452B-8FA0-7BB2609556F9}" presName="vertSpace2a" presStyleCnt="0"/>
      <dgm:spPr/>
    </dgm:pt>
    <dgm:pt modelId="{2DA806C5-CF12-4378-A52C-E15C7769D868}" type="pres">
      <dgm:prSet presAssocID="{8CC29DFB-4575-452B-8FA0-7BB2609556F9}" presName="horz2" presStyleCnt="0"/>
      <dgm:spPr/>
    </dgm:pt>
    <dgm:pt modelId="{4D0E9A92-0BD0-46BF-B735-799DB4DF7EF6}" type="pres">
      <dgm:prSet presAssocID="{8CC29DFB-4575-452B-8FA0-7BB2609556F9}" presName="horzSpace2" presStyleCnt="0"/>
      <dgm:spPr/>
    </dgm:pt>
    <dgm:pt modelId="{E5DC02C8-895E-41F3-883F-3898BCF2E1B0}" type="pres">
      <dgm:prSet presAssocID="{8CC29DFB-4575-452B-8FA0-7BB2609556F9}" presName="tx2" presStyleLbl="revTx" presStyleIdx="1" presStyleCnt="4"/>
      <dgm:spPr/>
      <dgm:t>
        <a:bodyPr/>
        <a:lstStyle/>
        <a:p>
          <a:endParaRPr lang="ru-RU"/>
        </a:p>
      </dgm:t>
    </dgm:pt>
    <dgm:pt modelId="{90576CE9-5DA6-45DF-B0D8-B3C8687EF9C3}" type="pres">
      <dgm:prSet presAssocID="{8CC29DFB-4575-452B-8FA0-7BB2609556F9}" presName="vert2" presStyleCnt="0"/>
      <dgm:spPr/>
    </dgm:pt>
    <dgm:pt modelId="{B5755B0E-E4CE-4021-B719-14918EAF87D7}" type="pres">
      <dgm:prSet presAssocID="{8CC29DFB-4575-452B-8FA0-7BB2609556F9}" presName="thinLine2b" presStyleLbl="callout" presStyleIdx="0" presStyleCnt="3" custLinFactY="100000" custLinFactNeighborX="565" custLinFactNeighborY="111277"/>
      <dgm:spPr/>
    </dgm:pt>
    <dgm:pt modelId="{5278D245-5294-40CC-9F30-41534150047B}" type="pres">
      <dgm:prSet presAssocID="{8CC29DFB-4575-452B-8FA0-7BB2609556F9}" presName="vertSpace2b" presStyleCnt="0"/>
      <dgm:spPr/>
    </dgm:pt>
    <dgm:pt modelId="{0AA984BE-7F80-463F-A44A-B43AFFC8586F}" type="pres">
      <dgm:prSet presAssocID="{BC6BCD32-9EDF-4CDB-B829-7598300A149A}" presName="horz2" presStyleCnt="0"/>
      <dgm:spPr/>
    </dgm:pt>
    <dgm:pt modelId="{CD6545A6-EAE9-4ED9-9BF8-EBB4115F416E}" type="pres">
      <dgm:prSet presAssocID="{BC6BCD32-9EDF-4CDB-B829-7598300A149A}" presName="horzSpace2" presStyleCnt="0"/>
      <dgm:spPr/>
    </dgm:pt>
    <dgm:pt modelId="{086B40FA-CFC3-4313-A698-2C5D5DDC3FD7}" type="pres">
      <dgm:prSet presAssocID="{BC6BCD32-9EDF-4CDB-B829-7598300A149A}" presName="tx2" presStyleLbl="revTx" presStyleIdx="2" presStyleCnt="4" custScaleY="68919"/>
      <dgm:spPr/>
      <dgm:t>
        <a:bodyPr/>
        <a:lstStyle/>
        <a:p>
          <a:endParaRPr lang="ru-RU"/>
        </a:p>
      </dgm:t>
    </dgm:pt>
    <dgm:pt modelId="{B0FC3C69-212B-425A-8F64-3553B5E9E1B9}" type="pres">
      <dgm:prSet presAssocID="{BC6BCD32-9EDF-4CDB-B829-7598300A149A}" presName="vert2" presStyleCnt="0"/>
      <dgm:spPr/>
    </dgm:pt>
    <dgm:pt modelId="{FE3B78DA-9EF4-4779-B1A4-773BF8639376}" type="pres">
      <dgm:prSet presAssocID="{BC6BCD32-9EDF-4CDB-B829-7598300A149A}" presName="thinLine2b" presStyleLbl="callout" presStyleIdx="1" presStyleCnt="3"/>
      <dgm:spPr/>
    </dgm:pt>
    <dgm:pt modelId="{F3E23F58-8FC7-4EC6-BB95-D128756095AF}" type="pres">
      <dgm:prSet presAssocID="{BC6BCD32-9EDF-4CDB-B829-7598300A149A}" presName="vertSpace2b" presStyleCnt="0"/>
      <dgm:spPr/>
    </dgm:pt>
    <dgm:pt modelId="{63E6C587-DECF-4A5C-A05A-4E48976B0291}" type="pres">
      <dgm:prSet presAssocID="{48978B6E-27F4-4938-9390-DF179C8B0CEF}" presName="horz2" presStyleCnt="0"/>
      <dgm:spPr/>
    </dgm:pt>
    <dgm:pt modelId="{71635EDA-524F-44FA-B024-696B6B278758}" type="pres">
      <dgm:prSet presAssocID="{48978B6E-27F4-4938-9390-DF179C8B0CEF}" presName="horzSpace2" presStyleCnt="0"/>
      <dgm:spPr/>
    </dgm:pt>
    <dgm:pt modelId="{61CBE6F3-E211-4204-AE61-DC66A962752E}" type="pres">
      <dgm:prSet presAssocID="{48978B6E-27F4-4938-9390-DF179C8B0CEF}" presName="tx2" presStyleLbl="revTx" presStyleIdx="3" presStyleCnt="4"/>
      <dgm:spPr/>
      <dgm:t>
        <a:bodyPr/>
        <a:lstStyle/>
        <a:p>
          <a:endParaRPr lang="ru-RU"/>
        </a:p>
      </dgm:t>
    </dgm:pt>
    <dgm:pt modelId="{9925190D-5D63-4B54-8CF3-1F27F07AF6A0}" type="pres">
      <dgm:prSet presAssocID="{48978B6E-27F4-4938-9390-DF179C8B0CEF}" presName="vert2" presStyleCnt="0"/>
      <dgm:spPr/>
    </dgm:pt>
    <dgm:pt modelId="{405F74D7-E84D-43BE-9CA8-DA524C034277}" type="pres">
      <dgm:prSet presAssocID="{48978B6E-27F4-4938-9390-DF179C8B0CEF}" presName="thinLine2b" presStyleLbl="callout" presStyleIdx="2" presStyleCnt="3"/>
      <dgm:spPr/>
    </dgm:pt>
    <dgm:pt modelId="{AB35AD35-F1E8-4F09-A3DA-712CF58DEE9E}" type="pres">
      <dgm:prSet presAssocID="{48978B6E-27F4-4938-9390-DF179C8B0CEF}" presName="vertSpace2b" presStyleCnt="0"/>
      <dgm:spPr/>
    </dgm:pt>
  </dgm:ptLst>
  <dgm:cxnLst>
    <dgm:cxn modelId="{A69199C2-0D3A-46B4-AC8A-E31FB7E80448}" type="presOf" srcId="{BC6BCD32-9EDF-4CDB-B829-7598300A149A}" destId="{086B40FA-CFC3-4313-A698-2C5D5DDC3FD7}" srcOrd="0" destOrd="0" presId="urn:microsoft.com/office/officeart/2008/layout/LinedList"/>
    <dgm:cxn modelId="{05AA4918-92FC-4BA0-988A-6DCD927EA619}" srcId="{8698AEC9-D9D0-4E2E-AF53-18A7BFE3FAA8}" destId="{BC6BCD32-9EDF-4CDB-B829-7598300A149A}" srcOrd="1" destOrd="0" parTransId="{1528A71B-F9A5-49AB-BED1-6C0568CFFE74}" sibTransId="{5A21FF94-D597-4AA1-954D-260F1ACA5EA0}"/>
    <dgm:cxn modelId="{3960EA1D-B802-4DFA-BBD6-AC3F8290113B}" type="presOf" srcId="{8698AEC9-D9D0-4E2E-AF53-18A7BFE3FAA8}" destId="{4BCEBBBA-04B7-4003-9CAB-184B434D2808}" srcOrd="0" destOrd="0" presId="urn:microsoft.com/office/officeart/2008/layout/LinedList"/>
    <dgm:cxn modelId="{2FA36B79-BDB0-4F50-BABB-05AD7DEDAD68}" type="presOf" srcId="{5D5D09BA-F451-4FDE-A32D-63388C5DB43E}" destId="{1EA7965C-DEF4-4113-84AE-FF61FDF73CCE}" srcOrd="0" destOrd="0" presId="urn:microsoft.com/office/officeart/2008/layout/LinedList"/>
    <dgm:cxn modelId="{CAB8AD4E-7068-43CF-BE5F-92C8C26FAAB8}" srcId="{5D5D09BA-F451-4FDE-A32D-63388C5DB43E}" destId="{8698AEC9-D9D0-4E2E-AF53-18A7BFE3FAA8}" srcOrd="0" destOrd="0" parTransId="{A2906A56-066E-48B3-9321-BF2F1F5FA6E3}" sibTransId="{DDE55D89-742F-45C9-9D95-7D44ED055F02}"/>
    <dgm:cxn modelId="{2F0D6AA7-6AF6-42C7-9E89-28BD8EF2647B}" srcId="{8698AEC9-D9D0-4E2E-AF53-18A7BFE3FAA8}" destId="{48978B6E-27F4-4938-9390-DF179C8B0CEF}" srcOrd="2" destOrd="0" parTransId="{D871DD62-C19D-47FA-B1CA-249A0F93CFE1}" sibTransId="{168572F4-5F03-481B-8577-27D13F20056F}"/>
    <dgm:cxn modelId="{9F43FE49-9D1C-4FBA-AB2D-321A28E17522}" type="presOf" srcId="{8CC29DFB-4575-452B-8FA0-7BB2609556F9}" destId="{E5DC02C8-895E-41F3-883F-3898BCF2E1B0}" srcOrd="0" destOrd="0" presId="urn:microsoft.com/office/officeart/2008/layout/LinedList"/>
    <dgm:cxn modelId="{E70220AE-10C4-47A6-8DC7-AEA1A904164A}" type="presOf" srcId="{48978B6E-27F4-4938-9390-DF179C8B0CEF}" destId="{61CBE6F3-E211-4204-AE61-DC66A962752E}" srcOrd="0" destOrd="0" presId="urn:microsoft.com/office/officeart/2008/layout/LinedList"/>
    <dgm:cxn modelId="{282485E1-3777-428F-BEBC-6D3AB9AEACEF}" srcId="{8698AEC9-D9D0-4E2E-AF53-18A7BFE3FAA8}" destId="{8CC29DFB-4575-452B-8FA0-7BB2609556F9}" srcOrd="0" destOrd="0" parTransId="{4D157E4F-DCD7-4A41-90F9-61E36B3AF419}" sibTransId="{EB0D2CF5-2126-4311-9FDA-D11470B19042}"/>
    <dgm:cxn modelId="{BFF7D2F3-9AB1-4DF7-89EC-54060054C093}" type="presParOf" srcId="{1EA7965C-DEF4-4113-84AE-FF61FDF73CCE}" destId="{76DF3232-67C6-447F-9058-3BDFF4E29302}" srcOrd="0" destOrd="0" presId="urn:microsoft.com/office/officeart/2008/layout/LinedList"/>
    <dgm:cxn modelId="{CA8FE1F5-9162-49AA-89C5-656620187849}" type="presParOf" srcId="{1EA7965C-DEF4-4113-84AE-FF61FDF73CCE}" destId="{3053B528-5EB5-4612-A513-D21F5DFDCE97}" srcOrd="1" destOrd="0" presId="urn:microsoft.com/office/officeart/2008/layout/LinedList"/>
    <dgm:cxn modelId="{34CAC7ED-B3D1-48F7-91F3-8259F294BFA2}" type="presParOf" srcId="{3053B528-5EB5-4612-A513-D21F5DFDCE97}" destId="{4BCEBBBA-04B7-4003-9CAB-184B434D2808}" srcOrd="0" destOrd="0" presId="urn:microsoft.com/office/officeart/2008/layout/LinedList"/>
    <dgm:cxn modelId="{E28AF322-A39C-43CC-AA1D-643F3D1A19A8}" type="presParOf" srcId="{3053B528-5EB5-4612-A513-D21F5DFDCE97}" destId="{18A5DC04-1E99-45CA-B347-BE9388C2A689}" srcOrd="1" destOrd="0" presId="urn:microsoft.com/office/officeart/2008/layout/LinedList"/>
    <dgm:cxn modelId="{016972B0-5275-43A0-8C63-1F3E7BD18963}" type="presParOf" srcId="{18A5DC04-1E99-45CA-B347-BE9388C2A689}" destId="{46B01AA3-35E5-43D3-AB10-DEB80C14AC23}" srcOrd="0" destOrd="0" presId="urn:microsoft.com/office/officeart/2008/layout/LinedList"/>
    <dgm:cxn modelId="{E8AEFA1E-4031-45DB-B922-0C94F62833D7}" type="presParOf" srcId="{18A5DC04-1E99-45CA-B347-BE9388C2A689}" destId="{2DA806C5-CF12-4378-A52C-E15C7769D868}" srcOrd="1" destOrd="0" presId="urn:microsoft.com/office/officeart/2008/layout/LinedList"/>
    <dgm:cxn modelId="{3482C846-7D68-4C5D-A21D-46D1BB79BE37}" type="presParOf" srcId="{2DA806C5-CF12-4378-A52C-E15C7769D868}" destId="{4D0E9A92-0BD0-46BF-B735-799DB4DF7EF6}" srcOrd="0" destOrd="0" presId="urn:microsoft.com/office/officeart/2008/layout/LinedList"/>
    <dgm:cxn modelId="{F2C777C1-A57B-40A9-99DE-22E753666D05}" type="presParOf" srcId="{2DA806C5-CF12-4378-A52C-E15C7769D868}" destId="{E5DC02C8-895E-41F3-883F-3898BCF2E1B0}" srcOrd="1" destOrd="0" presId="urn:microsoft.com/office/officeart/2008/layout/LinedList"/>
    <dgm:cxn modelId="{04870DD0-77B3-47F2-BB2D-46B1A3CB1BEA}" type="presParOf" srcId="{2DA806C5-CF12-4378-A52C-E15C7769D868}" destId="{90576CE9-5DA6-45DF-B0D8-B3C8687EF9C3}" srcOrd="2" destOrd="0" presId="urn:microsoft.com/office/officeart/2008/layout/LinedList"/>
    <dgm:cxn modelId="{96110968-5DA2-42BD-8794-6EC6C88BCF5C}" type="presParOf" srcId="{18A5DC04-1E99-45CA-B347-BE9388C2A689}" destId="{B5755B0E-E4CE-4021-B719-14918EAF87D7}" srcOrd="2" destOrd="0" presId="urn:microsoft.com/office/officeart/2008/layout/LinedList"/>
    <dgm:cxn modelId="{54F5A39D-081D-49E8-B5D7-B3C3BB41A27A}" type="presParOf" srcId="{18A5DC04-1E99-45CA-B347-BE9388C2A689}" destId="{5278D245-5294-40CC-9F30-41534150047B}" srcOrd="3" destOrd="0" presId="urn:microsoft.com/office/officeart/2008/layout/LinedList"/>
    <dgm:cxn modelId="{1AD31A1C-2494-448B-BA3C-F5F71EFFDEC7}" type="presParOf" srcId="{18A5DC04-1E99-45CA-B347-BE9388C2A689}" destId="{0AA984BE-7F80-463F-A44A-B43AFFC8586F}" srcOrd="4" destOrd="0" presId="urn:microsoft.com/office/officeart/2008/layout/LinedList"/>
    <dgm:cxn modelId="{FD91A1B7-0B2B-4681-AAD9-C9B64CFC5223}" type="presParOf" srcId="{0AA984BE-7F80-463F-A44A-B43AFFC8586F}" destId="{CD6545A6-EAE9-4ED9-9BF8-EBB4115F416E}" srcOrd="0" destOrd="0" presId="urn:microsoft.com/office/officeart/2008/layout/LinedList"/>
    <dgm:cxn modelId="{FC52D248-0A8A-4A90-9DD1-65380156D21A}" type="presParOf" srcId="{0AA984BE-7F80-463F-A44A-B43AFFC8586F}" destId="{086B40FA-CFC3-4313-A698-2C5D5DDC3FD7}" srcOrd="1" destOrd="0" presId="urn:microsoft.com/office/officeart/2008/layout/LinedList"/>
    <dgm:cxn modelId="{87C0BBA1-072F-4875-8721-48105DF752F4}" type="presParOf" srcId="{0AA984BE-7F80-463F-A44A-B43AFFC8586F}" destId="{B0FC3C69-212B-425A-8F64-3553B5E9E1B9}" srcOrd="2" destOrd="0" presId="urn:microsoft.com/office/officeart/2008/layout/LinedList"/>
    <dgm:cxn modelId="{C89E75D5-5A54-4E7F-B8A3-A084C4DEB9DA}" type="presParOf" srcId="{18A5DC04-1E99-45CA-B347-BE9388C2A689}" destId="{FE3B78DA-9EF4-4779-B1A4-773BF8639376}" srcOrd="5" destOrd="0" presId="urn:microsoft.com/office/officeart/2008/layout/LinedList"/>
    <dgm:cxn modelId="{20D97522-1243-4FAF-BB7B-858C5EF6A335}" type="presParOf" srcId="{18A5DC04-1E99-45CA-B347-BE9388C2A689}" destId="{F3E23F58-8FC7-4EC6-BB95-D128756095AF}" srcOrd="6" destOrd="0" presId="urn:microsoft.com/office/officeart/2008/layout/LinedList"/>
    <dgm:cxn modelId="{3F6FE02D-8752-4DC9-B43A-1959E954AC74}" type="presParOf" srcId="{18A5DC04-1E99-45CA-B347-BE9388C2A689}" destId="{63E6C587-DECF-4A5C-A05A-4E48976B0291}" srcOrd="7" destOrd="0" presId="urn:microsoft.com/office/officeart/2008/layout/LinedList"/>
    <dgm:cxn modelId="{A663911C-C7D6-4CDA-BCA0-44E2D6A882A7}" type="presParOf" srcId="{63E6C587-DECF-4A5C-A05A-4E48976B0291}" destId="{71635EDA-524F-44FA-B024-696B6B278758}" srcOrd="0" destOrd="0" presId="urn:microsoft.com/office/officeart/2008/layout/LinedList"/>
    <dgm:cxn modelId="{F533472C-F40F-4CA5-95C0-FF253971AB6A}" type="presParOf" srcId="{63E6C587-DECF-4A5C-A05A-4E48976B0291}" destId="{61CBE6F3-E211-4204-AE61-DC66A962752E}" srcOrd="1" destOrd="0" presId="urn:microsoft.com/office/officeart/2008/layout/LinedList"/>
    <dgm:cxn modelId="{8040520C-DA73-4BBA-B076-150FB4A41CAE}" type="presParOf" srcId="{63E6C587-DECF-4A5C-A05A-4E48976B0291}" destId="{9925190D-5D63-4B54-8CF3-1F27F07AF6A0}" srcOrd="2" destOrd="0" presId="urn:microsoft.com/office/officeart/2008/layout/LinedList"/>
    <dgm:cxn modelId="{4A49B7FF-191E-4B17-BB87-5FEA77BF3EB7}" type="presParOf" srcId="{18A5DC04-1E99-45CA-B347-BE9388C2A689}" destId="{405F74D7-E84D-43BE-9CA8-DA524C034277}" srcOrd="8" destOrd="0" presId="urn:microsoft.com/office/officeart/2008/layout/LinedList"/>
    <dgm:cxn modelId="{AC3C5832-C985-4506-A358-007FFB7FF4C3}" type="presParOf" srcId="{18A5DC04-1E99-45CA-B347-BE9388C2A689}" destId="{AB35AD35-F1E8-4F09-A3DA-712CF58DEE9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D09BA-F451-4FDE-A32D-63388C5DB43E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8698AEC9-D9D0-4E2E-AF53-18A7BFE3FAA8}">
      <dgm:prSet phldrT="[Текст]" custT="1"/>
      <dgm:spPr/>
      <dgm:t>
        <a:bodyPr/>
        <a:lstStyle/>
        <a:p>
          <a:r>
            <a:rPr lang="ru-RU" sz="180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2. </a:t>
          </a:r>
          <a:r>
            <a:rPr lang="ru-RU" sz="1800" u="none" dirty="0" smtClean="0">
              <a:latin typeface="Calibri Light" panose="020F0302020204030204" pitchFamily="34" charset="0"/>
              <a:cs typeface="Calibri Light" panose="020F0302020204030204" pitchFamily="34" charset="0"/>
            </a:rPr>
            <a:t>Обеспечение доступности и качества медицинской помощи:</a:t>
          </a:r>
          <a:endParaRPr lang="ru-RU" sz="1800" u="none" dirty="0"/>
        </a:p>
      </dgm:t>
    </dgm:pt>
    <dgm:pt modelId="{A2906A56-066E-48B3-9321-BF2F1F5FA6E3}" type="parTrans" cxnId="{CAB8AD4E-7068-43CF-BE5F-92C8C26FAAB8}">
      <dgm:prSet/>
      <dgm:spPr/>
      <dgm:t>
        <a:bodyPr/>
        <a:lstStyle/>
        <a:p>
          <a:endParaRPr lang="ru-RU"/>
        </a:p>
      </dgm:t>
    </dgm:pt>
    <dgm:pt modelId="{DDE55D89-742F-45C9-9D95-7D44ED055F02}" type="sibTrans" cxnId="{CAB8AD4E-7068-43CF-BE5F-92C8C26FAAB8}">
      <dgm:prSet/>
      <dgm:spPr/>
      <dgm:t>
        <a:bodyPr/>
        <a:lstStyle/>
        <a:p>
          <a:endParaRPr lang="ru-RU"/>
        </a:p>
      </dgm:t>
    </dgm:pt>
    <dgm:pt modelId="{8CC29DFB-4575-452B-8FA0-7BB2609556F9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совершенствование современных методов профилактики, направленных на повышение доступности и качества профилактической медицинской помощи (работа отделения медицинской профилактики, центра здоровья для детей, школ здоровья, проведение профилактических осмотров, вакцинации, диспансеризации определенных групп населения), формирование основ здорового образа жизни среди населения;</a:t>
          </a:r>
          <a:endParaRPr lang="ru-RU" sz="1450" dirty="0"/>
        </a:p>
      </dgm:t>
    </dgm:pt>
    <dgm:pt modelId="{4D157E4F-DCD7-4A41-90F9-61E36B3AF419}" type="parTrans" cxnId="{282485E1-3777-428F-BEBC-6D3AB9AEACEF}">
      <dgm:prSet/>
      <dgm:spPr/>
      <dgm:t>
        <a:bodyPr/>
        <a:lstStyle/>
        <a:p>
          <a:endParaRPr lang="ru-RU"/>
        </a:p>
      </dgm:t>
    </dgm:pt>
    <dgm:pt modelId="{EB0D2CF5-2126-4311-9FDA-D11470B19042}" type="sibTrans" cxnId="{282485E1-3777-428F-BEBC-6D3AB9AEACEF}">
      <dgm:prSet/>
      <dgm:spPr/>
      <dgm:t>
        <a:bodyPr/>
        <a:lstStyle/>
        <a:p>
          <a:endParaRPr lang="ru-RU"/>
        </a:p>
      </dgm:t>
    </dgm:pt>
    <dgm:pt modelId="{BC6BCD32-9EDF-4CDB-B829-7598300A149A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совершенствование оказания первичной, в том числе первичной специализированной, медико-санитарной помощи;</a:t>
          </a:r>
          <a:endParaRPr lang="ru-RU" sz="1450" dirty="0"/>
        </a:p>
      </dgm:t>
    </dgm:pt>
    <dgm:pt modelId="{1528A71B-F9A5-49AB-BED1-6C0568CFFE74}" type="parTrans" cxnId="{05AA4918-92FC-4BA0-988A-6DCD927EA619}">
      <dgm:prSet/>
      <dgm:spPr/>
      <dgm:t>
        <a:bodyPr/>
        <a:lstStyle/>
        <a:p>
          <a:endParaRPr lang="ru-RU"/>
        </a:p>
      </dgm:t>
    </dgm:pt>
    <dgm:pt modelId="{5A21FF94-D597-4AA1-954D-260F1ACA5EA0}" type="sibTrans" cxnId="{05AA4918-92FC-4BA0-988A-6DCD927EA619}">
      <dgm:prSet/>
      <dgm:spPr/>
      <dgm:t>
        <a:bodyPr/>
        <a:lstStyle/>
        <a:p>
          <a:endParaRPr lang="ru-RU"/>
        </a:p>
      </dgm:t>
    </dgm:pt>
    <dgm:pt modelId="{48978B6E-27F4-4938-9390-DF179C8B0CEF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совершенствование системы лекарственного обеспечения в амбулаторных условиях;</a:t>
          </a:r>
        </a:p>
      </dgm:t>
    </dgm:pt>
    <dgm:pt modelId="{D871DD62-C19D-47FA-B1CA-249A0F93CFE1}" type="parTrans" cxnId="{2F0D6AA7-6AF6-42C7-9E89-28BD8EF2647B}">
      <dgm:prSet/>
      <dgm:spPr/>
      <dgm:t>
        <a:bodyPr/>
        <a:lstStyle/>
        <a:p>
          <a:endParaRPr lang="ru-RU"/>
        </a:p>
      </dgm:t>
    </dgm:pt>
    <dgm:pt modelId="{168572F4-5F03-481B-8577-27D13F20056F}" type="sibTrans" cxnId="{2F0D6AA7-6AF6-42C7-9E89-28BD8EF2647B}">
      <dgm:prSet/>
      <dgm:spPr/>
      <dgm:t>
        <a:bodyPr/>
        <a:lstStyle/>
        <a:p>
          <a:endParaRPr lang="ru-RU"/>
        </a:p>
      </dgm:t>
    </dgm:pt>
    <dgm:pt modelId="{59DC166E-D2E2-442A-B832-26FD4F7FA9D4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использование современных методов профилактики, диагностики, лечения больных социально значимыми заболеваниями;</a:t>
          </a:r>
        </a:p>
      </dgm:t>
    </dgm:pt>
    <dgm:pt modelId="{82FC2E9F-BC96-4B30-AA8B-2627254A4101}" type="parTrans" cxnId="{5692A8E4-28A4-42EA-8885-91C78006192E}">
      <dgm:prSet/>
      <dgm:spPr/>
      <dgm:t>
        <a:bodyPr/>
        <a:lstStyle/>
        <a:p>
          <a:endParaRPr lang="ru-RU"/>
        </a:p>
      </dgm:t>
    </dgm:pt>
    <dgm:pt modelId="{3AC156EA-3206-4A38-81BB-B784F8D895E4}" type="sibTrans" cxnId="{5692A8E4-28A4-42EA-8885-91C78006192E}">
      <dgm:prSet/>
      <dgm:spPr/>
      <dgm:t>
        <a:bodyPr/>
        <a:lstStyle/>
        <a:p>
          <a:endParaRPr lang="ru-RU"/>
        </a:p>
      </dgm:t>
    </dgm:pt>
    <dgm:pt modelId="{F49635F8-B66F-41C9-9D7B-F8B29A8323DD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обеспечение оказания доступной и качественной медицинской помощи детям и матерям;</a:t>
          </a:r>
        </a:p>
      </dgm:t>
    </dgm:pt>
    <dgm:pt modelId="{D0D58F02-A6A4-404A-8E3D-610FBFFC7A12}" type="parTrans" cxnId="{0C67D7BF-2B28-4A1A-8C1F-DDA21116EF73}">
      <dgm:prSet/>
      <dgm:spPr/>
      <dgm:t>
        <a:bodyPr/>
        <a:lstStyle/>
        <a:p>
          <a:endParaRPr lang="ru-RU"/>
        </a:p>
      </dgm:t>
    </dgm:pt>
    <dgm:pt modelId="{3E69E9F8-9665-42BA-9A69-992517A39B5B}" type="sibTrans" cxnId="{0C67D7BF-2B28-4A1A-8C1F-DDA21116EF73}">
      <dgm:prSet/>
      <dgm:spPr/>
      <dgm:t>
        <a:bodyPr/>
        <a:lstStyle/>
        <a:p>
          <a:endParaRPr lang="ru-RU"/>
        </a:p>
      </dgm:t>
    </dgm:pt>
    <dgm:pt modelId="{6D466C13-1531-48F8-85B3-40D37F32E4CD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повышение качества жизни больных тяжелыми неизлечимыми заболеваниями; </a:t>
          </a:r>
        </a:p>
      </dgm:t>
    </dgm:pt>
    <dgm:pt modelId="{86ECB3E5-3A11-4CE1-995C-DFD71D8E7C27}" type="parTrans" cxnId="{51CD0D43-DEB5-4748-AAF5-D4E671035CF7}">
      <dgm:prSet/>
      <dgm:spPr/>
      <dgm:t>
        <a:bodyPr/>
        <a:lstStyle/>
        <a:p>
          <a:endParaRPr lang="ru-RU"/>
        </a:p>
      </dgm:t>
    </dgm:pt>
    <dgm:pt modelId="{487E4413-0EF1-45D2-B955-C1B4F65CCE3C}" type="sibTrans" cxnId="{51CD0D43-DEB5-4748-AAF5-D4E671035CF7}">
      <dgm:prSet/>
      <dgm:spPr/>
      <dgm:t>
        <a:bodyPr/>
        <a:lstStyle/>
        <a:p>
          <a:endParaRPr lang="ru-RU"/>
        </a:p>
      </dgm:t>
    </dgm:pt>
    <dgm:pt modelId="{B1E84F66-46D4-475E-BFE2-E6DBAF715944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обеспечение доступной и качественной медицинской помощью лиц пожилого и старческого возраста; </a:t>
          </a:r>
        </a:p>
      </dgm:t>
    </dgm:pt>
    <dgm:pt modelId="{19CC58D7-BE4D-4E1D-9CE0-ADEA42A6FCBB}" type="parTrans" cxnId="{0FEF8B5D-2079-4F52-8BFE-80656A84CFB5}">
      <dgm:prSet/>
      <dgm:spPr/>
      <dgm:t>
        <a:bodyPr/>
        <a:lstStyle/>
        <a:p>
          <a:endParaRPr lang="ru-RU"/>
        </a:p>
      </dgm:t>
    </dgm:pt>
    <dgm:pt modelId="{D3DBBEA4-57FA-4ABA-B127-92CE9FA2D397}" type="sibTrans" cxnId="{0FEF8B5D-2079-4F52-8BFE-80656A84CFB5}">
      <dgm:prSet/>
      <dgm:spPr/>
      <dgm:t>
        <a:bodyPr/>
        <a:lstStyle/>
        <a:p>
          <a:endParaRPr lang="ru-RU"/>
        </a:p>
      </dgm:t>
    </dgm:pt>
    <dgm:pt modelId="{527ACB2A-EF36-4523-9A8F-AEF3E69DF80C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повышение доступности медицинской реабилитации и санаторно-курортного лечения; </a:t>
          </a:r>
        </a:p>
      </dgm:t>
    </dgm:pt>
    <dgm:pt modelId="{7621349A-9309-40B0-8497-BC7570EBC770}" type="parTrans" cxnId="{3D7F688D-199F-4C58-830C-BF26808D3243}">
      <dgm:prSet/>
      <dgm:spPr/>
      <dgm:t>
        <a:bodyPr/>
        <a:lstStyle/>
        <a:p>
          <a:endParaRPr lang="ru-RU"/>
        </a:p>
      </dgm:t>
    </dgm:pt>
    <dgm:pt modelId="{0E9355CC-8EE4-47D4-AE72-37120950B073}" type="sibTrans" cxnId="{3D7F688D-199F-4C58-830C-BF26808D3243}">
      <dgm:prSet/>
      <dgm:spPr/>
      <dgm:t>
        <a:bodyPr/>
        <a:lstStyle/>
        <a:p>
          <a:endParaRPr lang="ru-RU"/>
        </a:p>
      </dgm:t>
    </dgm:pt>
    <dgm:pt modelId="{BA8F5716-2FD4-4F86-8A74-5D419CCD53F2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повышение комфортности пребывания посетителей при посещении учреждения;</a:t>
          </a:r>
        </a:p>
      </dgm:t>
    </dgm:pt>
    <dgm:pt modelId="{1F10CE12-B077-4821-B893-135BBD817164}" type="parTrans" cxnId="{59DB0AB2-1CBF-43A3-B18A-04DA0AAB789B}">
      <dgm:prSet/>
      <dgm:spPr/>
      <dgm:t>
        <a:bodyPr/>
        <a:lstStyle/>
        <a:p>
          <a:endParaRPr lang="ru-RU"/>
        </a:p>
      </dgm:t>
    </dgm:pt>
    <dgm:pt modelId="{1F5B63F4-40E3-435C-8D3D-CF34767549DD}" type="sibTrans" cxnId="{59DB0AB2-1CBF-43A3-B18A-04DA0AAB789B}">
      <dgm:prSet/>
      <dgm:spPr/>
      <dgm:t>
        <a:bodyPr/>
        <a:lstStyle/>
        <a:p>
          <a:endParaRPr lang="ru-RU"/>
        </a:p>
      </dgm:t>
    </dgm:pt>
    <dgm:pt modelId="{2CC1A7C1-0514-4462-84E1-F8EA95194A99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проведение активной кадровой политики;</a:t>
          </a:r>
        </a:p>
      </dgm:t>
    </dgm:pt>
    <dgm:pt modelId="{DA464EBA-BA9C-4C87-BC72-B49FC08709A9}" type="parTrans" cxnId="{0B349D63-285A-4E3A-9C59-081E2C47DFAA}">
      <dgm:prSet/>
      <dgm:spPr/>
      <dgm:t>
        <a:bodyPr/>
        <a:lstStyle/>
        <a:p>
          <a:endParaRPr lang="ru-RU"/>
        </a:p>
      </dgm:t>
    </dgm:pt>
    <dgm:pt modelId="{CDE10D24-C547-4193-9613-3948D5EC7087}" type="sibTrans" cxnId="{0B349D63-285A-4E3A-9C59-081E2C47DFAA}">
      <dgm:prSet/>
      <dgm:spPr/>
      <dgm:t>
        <a:bodyPr/>
        <a:lstStyle/>
        <a:p>
          <a:endParaRPr lang="ru-RU"/>
        </a:p>
      </dgm:t>
    </dgm:pt>
    <dgm:pt modelId="{C506149F-CCED-477C-A632-90EBC087C528}">
      <dgm:prSet phldrT="[Текст]" custT="1"/>
      <dgm:spPr/>
      <dgm:t>
        <a:bodyPr/>
        <a:lstStyle/>
        <a:p>
          <a:r>
            <a:rPr lang="ru-RU" sz="1450" dirty="0" smtClean="0">
              <a:latin typeface="Calibri Light" panose="020F0302020204030204" pitchFamily="34" charset="0"/>
              <a:cs typeface="Calibri Light" panose="020F0302020204030204" pitchFamily="34" charset="0"/>
            </a:rPr>
            <a:t>- дальнейшее развитие информатизации в учреждении.</a:t>
          </a:r>
        </a:p>
      </dgm:t>
    </dgm:pt>
    <dgm:pt modelId="{0A4F4BEB-6D98-47EF-8548-12604F91814A}" type="parTrans" cxnId="{C5BC711F-0DD3-4B10-B92A-A8DA4B135E90}">
      <dgm:prSet/>
      <dgm:spPr/>
      <dgm:t>
        <a:bodyPr/>
        <a:lstStyle/>
        <a:p>
          <a:endParaRPr lang="ru-RU"/>
        </a:p>
      </dgm:t>
    </dgm:pt>
    <dgm:pt modelId="{06E6D2EF-83BA-423D-9DA6-59AEB8D6C758}" type="sibTrans" cxnId="{C5BC711F-0DD3-4B10-B92A-A8DA4B135E90}">
      <dgm:prSet/>
      <dgm:spPr/>
      <dgm:t>
        <a:bodyPr/>
        <a:lstStyle/>
        <a:p>
          <a:endParaRPr lang="ru-RU"/>
        </a:p>
      </dgm:t>
    </dgm:pt>
    <dgm:pt modelId="{1EA7965C-DEF4-4113-84AE-FF61FDF73CCE}" type="pres">
      <dgm:prSet presAssocID="{5D5D09BA-F451-4FDE-A32D-63388C5DB43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DF3232-67C6-447F-9058-3BDFF4E29302}" type="pres">
      <dgm:prSet presAssocID="{8698AEC9-D9D0-4E2E-AF53-18A7BFE3FAA8}" presName="thickLine" presStyleLbl="alignNode1" presStyleIdx="0" presStyleCnt="1"/>
      <dgm:spPr/>
    </dgm:pt>
    <dgm:pt modelId="{3053B528-5EB5-4612-A513-D21F5DFDCE97}" type="pres">
      <dgm:prSet presAssocID="{8698AEC9-D9D0-4E2E-AF53-18A7BFE3FAA8}" presName="horz1" presStyleCnt="0"/>
      <dgm:spPr/>
    </dgm:pt>
    <dgm:pt modelId="{4BCEBBBA-04B7-4003-9CAB-184B434D2808}" type="pres">
      <dgm:prSet presAssocID="{8698AEC9-D9D0-4E2E-AF53-18A7BFE3FAA8}" presName="tx1" presStyleLbl="revTx" presStyleIdx="0" presStyleCnt="12" custScaleX="108529"/>
      <dgm:spPr/>
      <dgm:t>
        <a:bodyPr/>
        <a:lstStyle/>
        <a:p>
          <a:endParaRPr lang="ru-RU"/>
        </a:p>
      </dgm:t>
    </dgm:pt>
    <dgm:pt modelId="{18A5DC04-1E99-45CA-B347-BE9388C2A689}" type="pres">
      <dgm:prSet presAssocID="{8698AEC9-D9D0-4E2E-AF53-18A7BFE3FAA8}" presName="vert1" presStyleCnt="0"/>
      <dgm:spPr/>
    </dgm:pt>
    <dgm:pt modelId="{46B01AA3-35E5-43D3-AB10-DEB80C14AC23}" type="pres">
      <dgm:prSet presAssocID="{8CC29DFB-4575-452B-8FA0-7BB2609556F9}" presName="vertSpace2a" presStyleCnt="0"/>
      <dgm:spPr/>
    </dgm:pt>
    <dgm:pt modelId="{2DA806C5-CF12-4378-A52C-E15C7769D868}" type="pres">
      <dgm:prSet presAssocID="{8CC29DFB-4575-452B-8FA0-7BB2609556F9}" presName="horz2" presStyleCnt="0"/>
      <dgm:spPr/>
    </dgm:pt>
    <dgm:pt modelId="{4D0E9A92-0BD0-46BF-B735-799DB4DF7EF6}" type="pres">
      <dgm:prSet presAssocID="{8CC29DFB-4575-452B-8FA0-7BB2609556F9}" presName="horzSpace2" presStyleCnt="0"/>
      <dgm:spPr/>
    </dgm:pt>
    <dgm:pt modelId="{E5DC02C8-895E-41F3-883F-3898BCF2E1B0}" type="pres">
      <dgm:prSet presAssocID="{8CC29DFB-4575-452B-8FA0-7BB2609556F9}" presName="tx2" presStyleLbl="revTx" presStyleIdx="1" presStyleCnt="12" custScaleY="127569"/>
      <dgm:spPr/>
      <dgm:t>
        <a:bodyPr/>
        <a:lstStyle/>
        <a:p>
          <a:endParaRPr lang="ru-RU"/>
        </a:p>
      </dgm:t>
    </dgm:pt>
    <dgm:pt modelId="{90576CE9-5DA6-45DF-B0D8-B3C8687EF9C3}" type="pres">
      <dgm:prSet presAssocID="{8CC29DFB-4575-452B-8FA0-7BB2609556F9}" presName="vert2" presStyleCnt="0"/>
      <dgm:spPr/>
    </dgm:pt>
    <dgm:pt modelId="{B5755B0E-E4CE-4021-B719-14918EAF87D7}" type="pres">
      <dgm:prSet presAssocID="{8CC29DFB-4575-452B-8FA0-7BB2609556F9}" presName="thinLine2b" presStyleLbl="callout" presStyleIdx="0" presStyleCnt="11" custLinFactY="100000" custLinFactNeighborX="565" custLinFactNeighborY="111277"/>
      <dgm:spPr/>
    </dgm:pt>
    <dgm:pt modelId="{5278D245-5294-40CC-9F30-41534150047B}" type="pres">
      <dgm:prSet presAssocID="{8CC29DFB-4575-452B-8FA0-7BB2609556F9}" presName="vertSpace2b" presStyleCnt="0"/>
      <dgm:spPr/>
    </dgm:pt>
    <dgm:pt modelId="{0AA984BE-7F80-463F-A44A-B43AFFC8586F}" type="pres">
      <dgm:prSet presAssocID="{BC6BCD32-9EDF-4CDB-B829-7598300A149A}" presName="horz2" presStyleCnt="0"/>
      <dgm:spPr/>
    </dgm:pt>
    <dgm:pt modelId="{CD6545A6-EAE9-4ED9-9BF8-EBB4115F416E}" type="pres">
      <dgm:prSet presAssocID="{BC6BCD32-9EDF-4CDB-B829-7598300A149A}" presName="horzSpace2" presStyleCnt="0"/>
      <dgm:spPr/>
    </dgm:pt>
    <dgm:pt modelId="{086B40FA-CFC3-4313-A698-2C5D5DDC3FD7}" type="pres">
      <dgm:prSet presAssocID="{BC6BCD32-9EDF-4CDB-B829-7598300A149A}" presName="tx2" presStyleLbl="revTx" presStyleIdx="2" presStyleCnt="12" custScaleY="58755" custLinFactNeighborX="-141" custLinFactNeighborY="4374"/>
      <dgm:spPr/>
      <dgm:t>
        <a:bodyPr/>
        <a:lstStyle/>
        <a:p>
          <a:endParaRPr lang="ru-RU"/>
        </a:p>
      </dgm:t>
    </dgm:pt>
    <dgm:pt modelId="{B0FC3C69-212B-425A-8F64-3553B5E9E1B9}" type="pres">
      <dgm:prSet presAssocID="{BC6BCD32-9EDF-4CDB-B829-7598300A149A}" presName="vert2" presStyleCnt="0"/>
      <dgm:spPr/>
    </dgm:pt>
    <dgm:pt modelId="{FE3B78DA-9EF4-4779-B1A4-773BF8639376}" type="pres">
      <dgm:prSet presAssocID="{BC6BCD32-9EDF-4CDB-B829-7598300A149A}" presName="thinLine2b" presStyleLbl="callout" presStyleIdx="1" presStyleCnt="11"/>
      <dgm:spPr/>
    </dgm:pt>
    <dgm:pt modelId="{F3E23F58-8FC7-4EC6-BB95-D128756095AF}" type="pres">
      <dgm:prSet presAssocID="{BC6BCD32-9EDF-4CDB-B829-7598300A149A}" presName="vertSpace2b" presStyleCnt="0"/>
      <dgm:spPr/>
    </dgm:pt>
    <dgm:pt modelId="{63E6C587-DECF-4A5C-A05A-4E48976B0291}" type="pres">
      <dgm:prSet presAssocID="{48978B6E-27F4-4938-9390-DF179C8B0CEF}" presName="horz2" presStyleCnt="0"/>
      <dgm:spPr/>
    </dgm:pt>
    <dgm:pt modelId="{71635EDA-524F-44FA-B024-696B6B278758}" type="pres">
      <dgm:prSet presAssocID="{48978B6E-27F4-4938-9390-DF179C8B0CEF}" presName="horzSpace2" presStyleCnt="0"/>
      <dgm:spPr/>
    </dgm:pt>
    <dgm:pt modelId="{61CBE6F3-E211-4204-AE61-DC66A962752E}" type="pres">
      <dgm:prSet presAssocID="{48978B6E-27F4-4938-9390-DF179C8B0CEF}" presName="tx2" presStyleLbl="revTx" presStyleIdx="3" presStyleCnt="12" custScaleX="102399" custScaleY="36401"/>
      <dgm:spPr/>
      <dgm:t>
        <a:bodyPr/>
        <a:lstStyle/>
        <a:p>
          <a:endParaRPr lang="ru-RU"/>
        </a:p>
      </dgm:t>
    </dgm:pt>
    <dgm:pt modelId="{9925190D-5D63-4B54-8CF3-1F27F07AF6A0}" type="pres">
      <dgm:prSet presAssocID="{48978B6E-27F4-4938-9390-DF179C8B0CEF}" presName="vert2" presStyleCnt="0"/>
      <dgm:spPr/>
    </dgm:pt>
    <dgm:pt modelId="{405F74D7-E84D-43BE-9CA8-DA524C034277}" type="pres">
      <dgm:prSet presAssocID="{48978B6E-27F4-4938-9390-DF179C8B0CEF}" presName="thinLine2b" presStyleLbl="callout" presStyleIdx="2" presStyleCnt="11"/>
      <dgm:spPr/>
    </dgm:pt>
    <dgm:pt modelId="{AB35AD35-F1E8-4F09-A3DA-712CF58DEE9E}" type="pres">
      <dgm:prSet presAssocID="{48978B6E-27F4-4938-9390-DF179C8B0CEF}" presName="vertSpace2b" presStyleCnt="0"/>
      <dgm:spPr/>
    </dgm:pt>
    <dgm:pt modelId="{C40EF05E-6A0A-47B9-8BBE-84568C1F1B27}" type="pres">
      <dgm:prSet presAssocID="{59DC166E-D2E2-442A-B832-26FD4F7FA9D4}" presName="horz2" presStyleCnt="0"/>
      <dgm:spPr/>
    </dgm:pt>
    <dgm:pt modelId="{0E6E754F-64C4-4558-B4A1-3FB6578524D1}" type="pres">
      <dgm:prSet presAssocID="{59DC166E-D2E2-442A-B832-26FD4F7FA9D4}" presName="horzSpace2" presStyleCnt="0"/>
      <dgm:spPr/>
    </dgm:pt>
    <dgm:pt modelId="{DCD3EB63-EFF0-4619-92A7-37DF13823B69}" type="pres">
      <dgm:prSet presAssocID="{59DC166E-D2E2-442A-B832-26FD4F7FA9D4}" presName="tx2" presStyleLbl="revTx" presStyleIdx="4" presStyleCnt="12" custScaleY="53072"/>
      <dgm:spPr/>
      <dgm:t>
        <a:bodyPr/>
        <a:lstStyle/>
        <a:p>
          <a:endParaRPr lang="ru-RU"/>
        </a:p>
      </dgm:t>
    </dgm:pt>
    <dgm:pt modelId="{9663E35E-402A-40ED-9A91-5582AA80E0FF}" type="pres">
      <dgm:prSet presAssocID="{59DC166E-D2E2-442A-B832-26FD4F7FA9D4}" presName="vert2" presStyleCnt="0"/>
      <dgm:spPr/>
    </dgm:pt>
    <dgm:pt modelId="{BB9D9027-3A21-434B-B6AB-04F8041E1F3C}" type="pres">
      <dgm:prSet presAssocID="{59DC166E-D2E2-442A-B832-26FD4F7FA9D4}" presName="thinLine2b" presStyleLbl="callout" presStyleIdx="3" presStyleCnt="11"/>
      <dgm:spPr/>
    </dgm:pt>
    <dgm:pt modelId="{4071F108-6666-4CB4-AF09-6D3350D2EBFD}" type="pres">
      <dgm:prSet presAssocID="{59DC166E-D2E2-442A-B832-26FD4F7FA9D4}" presName="vertSpace2b" presStyleCnt="0"/>
      <dgm:spPr/>
    </dgm:pt>
    <dgm:pt modelId="{83773C8D-01C5-4680-BA7D-5FC3D0D29300}" type="pres">
      <dgm:prSet presAssocID="{F49635F8-B66F-41C9-9D7B-F8B29A8323DD}" presName="horz2" presStyleCnt="0"/>
      <dgm:spPr/>
    </dgm:pt>
    <dgm:pt modelId="{DBCFE22E-668E-418C-95F0-22ACC5AB94CB}" type="pres">
      <dgm:prSet presAssocID="{F49635F8-B66F-41C9-9D7B-F8B29A8323DD}" presName="horzSpace2" presStyleCnt="0"/>
      <dgm:spPr/>
    </dgm:pt>
    <dgm:pt modelId="{B2148370-8BDF-4F9A-89E8-4D2923B28A89}" type="pres">
      <dgm:prSet presAssocID="{F49635F8-B66F-41C9-9D7B-F8B29A8323DD}" presName="tx2" presStyleLbl="revTx" presStyleIdx="5" presStyleCnt="12" custScaleY="53998"/>
      <dgm:spPr/>
      <dgm:t>
        <a:bodyPr/>
        <a:lstStyle/>
        <a:p>
          <a:endParaRPr lang="ru-RU"/>
        </a:p>
      </dgm:t>
    </dgm:pt>
    <dgm:pt modelId="{7E3BE0F7-EDC4-42E9-9A8F-EFAE29FFDDBB}" type="pres">
      <dgm:prSet presAssocID="{F49635F8-B66F-41C9-9D7B-F8B29A8323DD}" presName="vert2" presStyleCnt="0"/>
      <dgm:spPr/>
    </dgm:pt>
    <dgm:pt modelId="{73EBF2ED-CB13-445D-9DC2-EC81314AE7C2}" type="pres">
      <dgm:prSet presAssocID="{F49635F8-B66F-41C9-9D7B-F8B29A8323DD}" presName="thinLine2b" presStyleLbl="callout" presStyleIdx="4" presStyleCnt="11"/>
      <dgm:spPr/>
    </dgm:pt>
    <dgm:pt modelId="{AF8126B3-C980-462B-9E7D-75FAFD602DA3}" type="pres">
      <dgm:prSet presAssocID="{F49635F8-B66F-41C9-9D7B-F8B29A8323DD}" presName="vertSpace2b" presStyleCnt="0"/>
      <dgm:spPr/>
    </dgm:pt>
    <dgm:pt modelId="{E7674A12-4431-412A-92CA-B1D3CEDCEF79}" type="pres">
      <dgm:prSet presAssocID="{6D466C13-1531-48F8-85B3-40D37F32E4CD}" presName="horz2" presStyleCnt="0"/>
      <dgm:spPr/>
    </dgm:pt>
    <dgm:pt modelId="{2ADE229F-4EA9-4881-946F-C12D7947843A}" type="pres">
      <dgm:prSet presAssocID="{6D466C13-1531-48F8-85B3-40D37F32E4CD}" presName="horzSpace2" presStyleCnt="0"/>
      <dgm:spPr/>
    </dgm:pt>
    <dgm:pt modelId="{D6B7C9B2-EFA1-4F5C-81A0-B2EE5E539989}" type="pres">
      <dgm:prSet presAssocID="{6D466C13-1531-48F8-85B3-40D37F32E4CD}" presName="tx2" presStyleLbl="revTx" presStyleIdx="6" presStyleCnt="12" custScaleY="27292"/>
      <dgm:spPr/>
      <dgm:t>
        <a:bodyPr/>
        <a:lstStyle/>
        <a:p>
          <a:endParaRPr lang="ru-RU"/>
        </a:p>
      </dgm:t>
    </dgm:pt>
    <dgm:pt modelId="{915BB6E7-84B7-46CB-8596-65E1709FBBB1}" type="pres">
      <dgm:prSet presAssocID="{6D466C13-1531-48F8-85B3-40D37F32E4CD}" presName="vert2" presStyleCnt="0"/>
      <dgm:spPr/>
    </dgm:pt>
    <dgm:pt modelId="{70CFF4FE-C7A5-45DF-8034-A6B15CC253FA}" type="pres">
      <dgm:prSet presAssocID="{6D466C13-1531-48F8-85B3-40D37F32E4CD}" presName="thinLine2b" presStyleLbl="callout" presStyleIdx="5" presStyleCnt="11"/>
      <dgm:spPr/>
    </dgm:pt>
    <dgm:pt modelId="{F1483144-D2BD-4C53-A764-007592869C6D}" type="pres">
      <dgm:prSet presAssocID="{6D466C13-1531-48F8-85B3-40D37F32E4CD}" presName="vertSpace2b" presStyleCnt="0"/>
      <dgm:spPr/>
    </dgm:pt>
    <dgm:pt modelId="{E3D8EC84-7A7D-4EE8-ABE6-74580BC8C58A}" type="pres">
      <dgm:prSet presAssocID="{B1E84F66-46D4-475E-BFE2-E6DBAF715944}" presName="horz2" presStyleCnt="0"/>
      <dgm:spPr/>
    </dgm:pt>
    <dgm:pt modelId="{AFFC67AC-9A2D-47D8-903D-8302A3A095DC}" type="pres">
      <dgm:prSet presAssocID="{B1E84F66-46D4-475E-BFE2-E6DBAF715944}" presName="horzSpace2" presStyleCnt="0"/>
      <dgm:spPr/>
    </dgm:pt>
    <dgm:pt modelId="{BAC519E3-DC45-43AF-BFD4-79B094EB605B}" type="pres">
      <dgm:prSet presAssocID="{B1E84F66-46D4-475E-BFE2-E6DBAF715944}" presName="tx2" presStyleLbl="revTx" presStyleIdx="7" presStyleCnt="12" custScaleY="53157"/>
      <dgm:spPr/>
      <dgm:t>
        <a:bodyPr/>
        <a:lstStyle/>
        <a:p>
          <a:endParaRPr lang="ru-RU"/>
        </a:p>
      </dgm:t>
    </dgm:pt>
    <dgm:pt modelId="{34CB8FB1-CD2F-479D-8D10-B727B8C1C426}" type="pres">
      <dgm:prSet presAssocID="{B1E84F66-46D4-475E-BFE2-E6DBAF715944}" presName="vert2" presStyleCnt="0"/>
      <dgm:spPr/>
    </dgm:pt>
    <dgm:pt modelId="{CBE6B76C-061F-4285-815F-86A7CC8C6D68}" type="pres">
      <dgm:prSet presAssocID="{B1E84F66-46D4-475E-BFE2-E6DBAF715944}" presName="thinLine2b" presStyleLbl="callout" presStyleIdx="6" presStyleCnt="11"/>
      <dgm:spPr/>
    </dgm:pt>
    <dgm:pt modelId="{C4736B98-FA78-44CD-8613-3E73E0009300}" type="pres">
      <dgm:prSet presAssocID="{B1E84F66-46D4-475E-BFE2-E6DBAF715944}" presName="vertSpace2b" presStyleCnt="0"/>
      <dgm:spPr/>
    </dgm:pt>
    <dgm:pt modelId="{AE455DB6-FF36-4582-84C3-300C7F527277}" type="pres">
      <dgm:prSet presAssocID="{527ACB2A-EF36-4523-9A8F-AEF3E69DF80C}" presName="horz2" presStyleCnt="0"/>
      <dgm:spPr/>
    </dgm:pt>
    <dgm:pt modelId="{4AFC3994-8FF2-4296-BC81-1749909274D6}" type="pres">
      <dgm:prSet presAssocID="{527ACB2A-EF36-4523-9A8F-AEF3E69DF80C}" presName="horzSpace2" presStyleCnt="0"/>
      <dgm:spPr/>
    </dgm:pt>
    <dgm:pt modelId="{B3EB75DF-056C-49AF-A41E-E3E9A94958BD}" type="pres">
      <dgm:prSet presAssocID="{527ACB2A-EF36-4523-9A8F-AEF3E69DF80C}" presName="tx2" presStyleLbl="revTx" presStyleIdx="8" presStyleCnt="12" custScaleX="103505" custScaleY="48889" custLinFactNeighborX="42" custLinFactNeighborY="-794"/>
      <dgm:spPr/>
      <dgm:t>
        <a:bodyPr/>
        <a:lstStyle/>
        <a:p>
          <a:endParaRPr lang="ru-RU"/>
        </a:p>
      </dgm:t>
    </dgm:pt>
    <dgm:pt modelId="{794B54FA-0F38-4DE8-AD82-95F2C99BD9E8}" type="pres">
      <dgm:prSet presAssocID="{527ACB2A-EF36-4523-9A8F-AEF3E69DF80C}" presName="vert2" presStyleCnt="0"/>
      <dgm:spPr/>
    </dgm:pt>
    <dgm:pt modelId="{A9CB0FD5-1B2B-41DE-9A02-8F6C07647186}" type="pres">
      <dgm:prSet presAssocID="{527ACB2A-EF36-4523-9A8F-AEF3E69DF80C}" presName="thinLine2b" presStyleLbl="callout" presStyleIdx="7" presStyleCnt="11"/>
      <dgm:spPr/>
    </dgm:pt>
    <dgm:pt modelId="{130D9928-8892-449D-A75A-95018D2B2620}" type="pres">
      <dgm:prSet presAssocID="{527ACB2A-EF36-4523-9A8F-AEF3E69DF80C}" presName="vertSpace2b" presStyleCnt="0"/>
      <dgm:spPr/>
    </dgm:pt>
    <dgm:pt modelId="{F07C2625-2502-4DC9-BA1B-4057C4B9AB55}" type="pres">
      <dgm:prSet presAssocID="{BA8F5716-2FD4-4F86-8A74-5D419CCD53F2}" presName="horz2" presStyleCnt="0"/>
      <dgm:spPr/>
    </dgm:pt>
    <dgm:pt modelId="{9DDD93F2-D2C2-42FB-A769-DFAC894CAE8C}" type="pres">
      <dgm:prSet presAssocID="{BA8F5716-2FD4-4F86-8A74-5D419CCD53F2}" presName="horzSpace2" presStyleCnt="0"/>
      <dgm:spPr/>
    </dgm:pt>
    <dgm:pt modelId="{95D9571C-24A0-4D87-8331-4C19FC79D38A}" type="pres">
      <dgm:prSet presAssocID="{BA8F5716-2FD4-4F86-8A74-5D419CCD53F2}" presName="tx2" presStyleLbl="revTx" presStyleIdx="9" presStyleCnt="12" custScaleY="27894"/>
      <dgm:spPr/>
      <dgm:t>
        <a:bodyPr/>
        <a:lstStyle/>
        <a:p>
          <a:endParaRPr lang="ru-RU"/>
        </a:p>
      </dgm:t>
    </dgm:pt>
    <dgm:pt modelId="{1F12765A-1C42-47AE-8B1F-A144A69CF123}" type="pres">
      <dgm:prSet presAssocID="{BA8F5716-2FD4-4F86-8A74-5D419CCD53F2}" presName="vert2" presStyleCnt="0"/>
      <dgm:spPr/>
    </dgm:pt>
    <dgm:pt modelId="{69F83DB1-9731-4520-A5E6-BA72B98B46A1}" type="pres">
      <dgm:prSet presAssocID="{BA8F5716-2FD4-4F86-8A74-5D419CCD53F2}" presName="thinLine2b" presStyleLbl="callout" presStyleIdx="8" presStyleCnt="11"/>
      <dgm:spPr/>
    </dgm:pt>
    <dgm:pt modelId="{277B35E2-59E0-4375-A67E-CF87BA02E8DC}" type="pres">
      <dgm:prSet presAssocID="{BA8F5716-2FD4-4F86-8A74-5D419CCD53F2}" presName="vertSpace2b" presStyleCnt="0"/>
      <dgm:spPr/>
    </dgm:pt>
    <dgm:pt modelId="{95FFD408-86B7-4B69-8A12-4D6325839423}" type="pres">
      <dgm:prSet presAssocID="{2CC1A7C1-0514-4462-84E1-F8EA95194A99}" presName="horz2" presStyleCnt="0"/>
      <dgm:spPr/>
    </dgm:pt>
    <dgm:pt modelId="{87318227-EE3E-4AFA-A643-3649EE128353}" type="pres">
      <dgm:prSet presAssocID="{2CC1A7C1-0514-4462-84E1-F8EA95194A99}" presName="horzSpace2" presStyleCnt="0"/>
      <dgm:spPr/>
    </dgm:pt>
    <dgm:pt modelId="{08F25DFF-3829-4FB2-BEEF-C683D26158F9}" type="pres">
      <dgm:prSet presAssocID="{2CC1A7C1-0514-4462-84E1-F8EA95194A99}" presName="tx2" presStyleLbl="revTx" presStyleIdx="10" presStyleCnt="12" custScaleY="34187"/>
      <dgm:spPr/>
      <dgm:t>
        <a:bodyPr/>
        <a:lstStyle/>
        <a:p>
          <a:endParaRPr lang="ru-RU"/>
        </a:p>
      </dgm:t>
    </dgm:pt>
    <dgm:pt modelId="{F4475D7A-2CB8-4AFD-9F7D-313AC9BE1C14}" type="pres">
      <dgm:prSet presAssocID="{2CC1A7C1-0514-4462-84E1-F8EA95194A99}" presName="vert2" presStyleCnt="0"/>
      <dgm:spPr/>
    </dgm:pt>
    <dgm:pt modelId="{EA5F0B5F-E1DF-48BB-92BB-A3FAE9F21AE9}" type="pres">
      <dgm:prSet presAssocID="{2CC1A7C1-0514-4462-84E1-F8EA95194A99}" presName="thinLine2b" presStyleLbl="callout" presStyleIdx="9" presStyleCnt="11"/>
      <dgm:spPr/>
    </dgm:pt>
    <dgm:pt modelId="{33A27C4E-84D0-4512-A305-EE26644DFB07}" type="pres">
      <dgm:prSet presAssocID="{2CC1A7C1-0514-4462-84E1-F8EA95194A99}" presName="vertSpace2b" presStyleCnt="0"/>
      <dgm:spPr/>
    </dgm:pt>
    <dgm:pt modelId="{7C570C81-AAEA-4F8D-BDC0-314559D289FA}" type="pres">
      <dgm:prSet presAssocID="{C506149F-CCED-477C-A632-90EBC087C528}" presName="horz2" presStyleCnt="0"/>
      <dgm:spPr/>
    </dgm:pt>
    <dgm:pt modelId="{5FD581AC-B323-4F49-8F84-43EA8394FD92}" type="pres">
      <dgm:prSet presAssocID="{C506149F-CCED-477C-A632-90EBC087C528}" presName="horzSpace2" presStyleCnt="0"/>
      <dgm:spPr/>
    </dgm:pt>
    <dgm:pt modelId="{9B720DD3-BED2-4CAD-B17F-388B92E124F6}" type="pres">
      <dgm:prSet presAssocID="{C506149F-CCED-477C-A632-90EBC087C528}" presName="tx2" presStyleLbl="revTx" presStyleIdx="11" presStyleCnt="12" custScaleY="39646"/>
      <dgm:spPr/>
      <dgm:t>
        <a:bodyPr/>
        <a:lstStyle/>
        <a:p>
          <a:endParaRPr lang="ru-RU"/>
        </a:p>
      </dgm:t>
    </dgm:pt>
    <dgm:pt modelId="{C585F8AF-64BB-43A4-946E-D1012771C8FB}" type="pres">
      <dgm:prSet presAssocID="{C506149F-CCED-477C-A632-90EBC087C528}" presName="vert2" presStyleCnt="0"/>
      <dgm:spPr/>
    </dgm:pt>
    <dgm:pt modelId="{C6224B94-645E-45BC-BF7B-21B6F02AAFCC}" type="pres">
      <dgm:prSet presAssocID="{C506149F-CCED-477C-A632-90EBC087C528}" presName="thinLine2b" presStyleLbl="callout" presStyleIdx="10" presStyleCnt="11"/>
      <dgm:spPr/>
    </dgm:pt>
    <dgm:pt modelId="{C786C894-CC85-4CB3-AE55-EF8951E21610}" type="pres">
      <dgm:prSet presAssocID="{C506149F-CCED-477C-A632-90EBC087C528}" presName="vertSpace2b" presStyleCnt="0"/>
      <dgm:spPr/>
    </dgm:pt>
  </dgm:ptLst>
  <dgm:cxnLst>
    <dgm:cxn modelId="{C5BC711F-0DD3-4B10-B92A-A8DA4B135E90}" srcId="{8698AEC9-D9D0-4E2E-AF53-18A7BFE3FAA8}" destId="{C506149F-CCED-477C-A632-90EBC087C528}" srcOrd="10" destOrd="0" parTransId="{0A4F4BEB-6D98-47EF-8548-12604F91814A}" sibTransId="{06E6D2EF-83BA-423D-9DA6-59AEB8D6C758}"/>
    <dgm:cxn modelId="{CAB8AD4E-7068-43CF-BE5F-92C8C26FAAB8}" srcId="{5D5D09BA-F451-4FDE-A32D-63388C5DB43E}" destId="{8698AEC9-D9D0-4E2E-AF53-18A7BFE3FAA8}" srcOrd="0" destOrd="0" parTransId="{A2906A56-066E-48B3-9321-BF2F1F5FA6E3}" sibTransId="{DDE55D89-742F-45C9-9D95-7D44ED055F02}"/>
    <dgm:cxn modelId="{0C67D7BF-2B28-4A1A-8C1F-DDA21116EF73}" srcId="{8698AEC9-D9D0-4E2E-AF53-18A7BFE3FAA8}" destId="{F49635F8-B66F-41C9-9D7B-F8B29A8323DD}" srcOrd="4" destOrd="0" parTransId="{D0D58F02-A6A4-404A-8E3D-610FBFFC7A12}" sibTransId="{3E69E9F8-9665-42BA-9A69-992517A39B5B}"/>
    <dgm:cxn modelId="{CAEBADDE-3D58-4C40-9697-F61E6AB1C93A}" type="presOf" srcId="{6D466C13-1531-48F8-85B3-40D37F32E4CD}" destId="{D6B7C9B2-EFA1-4F5C-81A0-B2EE5E539989}" srcOrd="0" destOrd="0" presId="urn:microsoft.com/office/officeart/2008/layout/LinedList"/>
    <dgm:cxn modelId="{282485E1-3777-428F-BEBC-6D3AB9AEACEF}" srcId="{8698AEC9-D9D0-4E2E-AF53-18A7BFE3FAA8}" destId="{8CC29DFB-4575-452B-8FA0-7BB2609556F9}" srcOrd="0" destOrd="0" parTransId="{4D157E4F-DCD7-4A41-90F9-61E36B3AF419}" sibTransId="{EB0D2CF5-2126-4311-9FDA-D11470B19042}"/>
    <dgm:cxn modelId="{48AF0D37-52F9-4F6E-B5CD-80ACB849DD81}" type="presOf" srcId="{F49635F8-B66F-41C9-9D7B-F8B29A8323DD}" destId="{B2148370-8BDF-4F9A-89E8-4D2923B28A89}" srcOrd="0" destOrd="0" presId="urn:microsoft.com/office/officeart/2008/layout/LinedList"/>
    <dgm:cxn modelId="{0B349D63-285A-4E3A-9C59-081E2C47DFAA}" srcId="{8698AEC9-D9D0-4E2E-AF53-18A7BFE3FAA8}" destId="{2CC1A7C1-0514-4462-84E1-F8EA95194A99}" srcOrd="9" destOrd="0" parTransId="{DA464EBA-BA9C-4C87-BC72-B49FC08709A9}" sibTransId="{CDE10D24-C547-4193-9613-3948D5EC7087}"/>
    <dgm:cxn modelId="{5692A8E4-28A4-42EA-8885-91C78006192E}" srcId="{8698AEC9-D9D0-4E2E-AF53-18A7BFE3FAA8}" destId="{59DC166E-D2E2-442A-B832-26FD4F7FA9D4}" srcOrd="3" destOrd="0" parTransId="{82FC2E9F-BC96-4B30-AA8B-2627254A4101}" sibTransId="{3AC156EA-3206-4A38-81BB-B784F8D895E4}"/>
    <dgm:cxn modelId="{F4A372ED-9613-41B9-B010-60BEF14DC44A}" type="presOf" srcId="{BC6BCD32-9EDF-4CDB-B829-7598300A149A}" destId="{086B40FA-CFC3-4313-A698-2C5D5DDC3FD7}" srcOrd="0" destOrd="0" presId="urn:microsoft.com/office/officeart/2008/layout/LinedList"/>
    <dgm:cxn modelId="{05AA4918-92FC-4BA0-988A-6DCD927EA619}" srcId="{8698AEC9-D9D0-4E2E-AF53-18A7BFE3FAA8}" destId="{BC6BCD32-9EDF-4CDB-B829-7598300A149A}" srcOrd="1" destOrd="0" parTransId="{1528A71B-F9A5-49AB-BED1-6C0568CFFE74}" sibTransId="{5A21FF94-D597-4AA1-954D-260F1ACA5EA0}"/>
    <dgm:cxn modelId="{59DB0AB2-1CBF-43A3-B18A-04DA0AAB789B}" srcId="{8698AEC9-D9D0-4E2E-AF53-18A7BFE3FAA8}" destId="{BA8F5716-2FD4-4F86-8A74-5D419CCD53F2}" srcOrd="8" destOrd="0" parTransId="{1F10CE12-B077-4821-B893-135BBD817164}" sibTransId="{1F5B63F4-40E3-435C-8D3D-CF34767549DD}"/>
    <dgm:cxn modelId="{51CD0D43-DEB5-4748-AAF5-D4E671035CF7}" srcId="{8698AEC9-D9D0-4E2E-AF53-18A7BFE3FAA8}" destId="{6D466C13-1531-48F8-85B3-40D37F32E4CD}" srcOrd="5" destOrd="0" parTransId="{86ECB3E5-3A11-4CE1-995C-DFD71D8E7C27}" sibTransId="{487E4413-0EF1-45D2-B955-C1B4F65CCE3C}"/>
    <dgm:cxn modelId="{A3B9D3D0-37B2-4A83-B7CC-59BBFF934789}" type="presOf" srcId="{B1E84F66-46D4-475E-BFE2-E6DBAF715944}" destId="{BAC519E3-DC45-43AF-BFD4-79B094EB605B}" srcOrd="0" destOrd="0" presId="urn:microsoft.com/office/officeart/2008/layout/LinedList"/>
    <dgm:cxn modelId="{27C2DC6F-EBCF-4E4B-92F4-2E8798F0547B}" type="presOf" srcId="{BA8F5716-2FD4-4F86-8A74-5D419CCD53F2}" destId="{95D9571C-24A0-4D87-8331-4C19FC79D38A}" srcOrd="0" destOrd="0" presId="urn:microsoft.com/office/officeart/2008/layout/LinedList"/>
    <dgm:cxn modelId="{0FEF8B5D-2079-4F52-8BFE-80656A84CFB5}" srcId="{8698AEC9-D9D0-4E2E-AF53-18A7BFE3FAA8}" destId="{B1E84F66-46D4-475E-BFE2-E6DBAF715944}" srcOrd="6" destOrd="0" parTransId="{19CC58D7-BE4D-4E1D-9CE0-ADEA42A6FCBB}" sibTransId="{D3DBBEA4-57FA-4ABA-B127-92CE9FA2D397}"/>
    <dgm:cxn modelId="{B12AAAC4-33A1-4A47-A185-51ED8AF51619}" type="presOf" srcId="{48978B6E-27F4-4938-9390-DF179C8B0CEF}" destId="{61CBE6F3-E211-4204-AE61-DC66A962752E}" srcOrd="0" destOrd="0" presId="urn:microsoft.com/office/officeart/2008/layout/LinedList"/>
    <dgm:cxn modelId="{E97AC593-4A83-48BE-A52A-F6B4962476EC}" type="presOf" srcId="{8CC29DFB-4575-452B-8FA0-7BB2609556F9}" destId="{E5DC02C8-895E-41F3-883F-3898BCF2E1B0}" srcOrd="0" destOrd="0" presId="urn:microsoft.com/office/officeart/2008/layout/LinedList"/>
    <dgm:cxn modelId="{2F0D6AA7-6AF6-42C7-9E89-28BD8EF2647B}" srcId="{8698AEC9-D9D0-4E2E-AF53-18A7BFE3FAA8}" destId="{48978B6E-27F4-4938-9390-DF179C8B0CEF}" srcOrd="2" destOrd="0" parTransId="{D871DD62-C19D-47FA-B1CA-249A0F93CFE1}" sibTransId="{168572F4-5F03-481B-8577-27D13F20056F}"/>
    <dgm:cxn modelId="{D3C66443-3AB6-49E6-8FEC-CA3E643DBD75}" type="presOf" srcId="{C506149F-CCED-477C-A632-90EBC087C528}" destId="{9B720DD3-BED2-4CAD-B17F-388B92E124F6}" srcOrd="0" destOrd="0" presId="urn:microsoft.com/office/officeart/2008/layout/LinedList"/>
    <dgm:cxn modelId="{8E42647E-E96F-40C9-AA99-BDA689EC41D0}" type="presOf" srcId="{8698AEC9-D9D0-4E2E-AF53-18A7BFE3FAA8}" destId="{4BCEBBBA-04B7-4003-9CAB-184B434D2808}" srcOrd="0" destOrd="0" presId="urn:microsoft.com/office/officeart/2008/layout/LinedList"/>
    <dgm:cxn modelId="{3D7F688D-199F-4C58-830C-BF26808D3243}" srcId="{8698AEC9-D9D0-4E2E-AF53-18A7BFE3FAA8}" destId="{527ACB2A-EF36-4523-9A8F-AEF3E69DF80C}" srcOrd="7" destOrd="0" parTransId="{7621349A-9309-40B0-8497-BC7570EBC770}" sibTransId="{0E9355CC-8EE4-47D4-AE72-37120950B073}"/>
    <dgm:cxn modelId="{23F5ACD4-29D6-45FB-B3CD-A4A7761342D4}" type="presOf" srcId="{2CC1A7C1-0514-4462-84E1-F8EA95194A99}" destId="{08F25DFF-3829-4FB2-BEEF-C683D26158F9}" srcOrd="0" destOrd="0" presId="urn:microsoft.com/office/officeart/2008/layout/LinedList"/>
    <dgm:cxn modelId="{63D8CC16-BAF0-4FDD-8E54-3B0A9F9F6D95}" type="presOf" srcId="{59DC166E-D2E2-442A-B832-26FD4F7FA9D4}" destId="{DCD3EB63-EFF0-4619-92A7-37DF13823B69}" srcOrd="0" destOrd="0" presId="urn:microsoft.com/office/officeart/2008/layout/LinedList"/>
    <dgm:cxn modelId="{EBC5ED3D-E892-4324-8F87-2C3A8EECA5EF}" type="presOf" srcId="{5D5D09BA-F451-4FDE-A32D-63388C5DB43E}" destId="{1EA7965C-DEF4-4113-84AE-FF61FDF73CCE}" srcOrd="0" destOrd="0" presId="urn:microsoft.com/office/officeart/2008/layout/LinedList"/>
    <dgm:cxn modelId="{923C091A-F1C8-44A7-B92F-1EF0DD2CC7EC}" type="presOf" srcId="{527ACB2A-EF36-4523-9A8F-AEF3E69DF80C}" destId="{B3EB75DF-056C-49AF-A41E-E3E9A94958BD}" srcOrd="0" destOrd="0" presId="urn:microsoft.com/office/officeart/2008/layout/LinedList"/>
    <dgm:cxn modelId="{6C4C4D52-970A-4897-A438-0D8E83B6248B}" type="presParOf" srcId="{1EA7965C-DEF4-4113-84AE-FF61FDF73CCE}" destId="{76DF3232-67C6-447F-9058-3BDFF4E29302}" srcOrd="0" destOrd="0" presId="urn:microsoft.com/office/officeart/2008/layout/LinedList"/>
    <dgm:cxn modelId="{8DF09CEA-F3FE-4137-ABE5-6F43CB36E4CD}" type="presParOf" srcId="{1EA7965C-DEF4-4113-84AE-FF61FDF73CCE}" destId="{3053B528-5EB5-4612-A513-D21F5DFDCE97}" srcOrd="1" destOrd="0" presId="urn:microsoft.com/office/officeart/2008/layout/LinedList"/>
    <dgm:cxn modelId="{29E1830B-0A5A-4558-9388-A0ED71DB8AF7}" type="presParOf" srcId="{3053B528-5EB5-4612-A513-D21F5DFDCE97}" destId="{4BCEBBBA-04B7-4003-9CAB-184B434D2808}" srcOrd="0" destOrd="0" presId="urn:microsoft.com/office/officeart/2008/layout/LinedList"/>
    <dgm:cxn modelId="{68ED4A3A-F1FD-4D5A-93E1-953DA7C776F9}" type="presParOf" srcId="{3053B528-5EB5-4612-A513-D21F5DFDCE97}" destId="{18A5DC04-1E99-45CA-B347-BE9388C2A689}" srcOrd="1" destOrd="0" presId="urn:microsoft.com/office/officeart/2008/layout/LinedList"/>
    <dgm:cxn modelId="{D532E9A2-44C0-44F0-97EA-5BCAB07798D1}" type="presParOf" srcId="{18A5DC04-1E99-45CA-B347-BE9388C2A689}" destId="{46B01AA3-35E5-43D3-AB10-DEB80C14AC23}" srcOrd="0" destOrd="0" presId="urn:microsoft.com/office/officeart/2008/layout/LinedList"/>
    <dgm:cxn modelId="{67C21256-5A9A-49D2-9DD9-B15B0361C466}" type="presParOf" srcId="{18A5DC04-1E99-45CA-B347-BE9388C2A689}" destId="{2DA806C5-CF12-4378-A52C-E15C7769D868}" srcOrd="1" destOrd="0" presId="urn:microsoft.com/office/officeart/2008/layout/LinedList"/>
    <dgm:cxn modelId="{B529BA1B-567C-4009-B520-D0575754BABA}" type="presParOf" srcId="{2DA806C5-CF12-4378-A52C-E15C7769D868}" destId="{4D0E9A92-0BD0-46BF-B735-799DB4DF7EF6}" srcOrd="0" destOrd="0" presId="urn:microsoft.com/office/officeart/2008/layout/LinedList"/>
    <dgm:cxn modelId="{E7D5797F-5452-4E51-8F6D-6F95B8090FFF}" type="presParOf" srcId="{2DA806C5-CF12-4378-A52C-E15C7769D868}" destId="{E5DC02C8-895E-41F3-883F-3898BCF2E1B0}" srcOrd="1" destOrd="0" presId="urn:microsoft.com/office/officeart/2008/layout/LinedList"/>
    <dgm:cxn modelId="{DE062A64-7468-4171-BEEB-EA2E58EAF9DB}" type="presParOf" srcId="{2DA806C5-CF12-4378-A52C-E15C7769D868}" destId="{90576CE9-5DA6-45DF-B0D8-B3C8687EF9C3}" srcOrd="2" destOrd="0" presId="urn:microsoft.com/office/officeart/2008/layout/LinedList"/>
    <dgm:cxn modelId="{49984F6B-8789-487E-A8D0-C45DE0F8CC6F}" type="presParOf" srcId="{18A5DC04-1E99-45CA-B347-BE9388C2A689}" destId="{B5755B0E-E4CE-4021-B719-14918EAF87D7}" srcOrd="2" destOrd="0" presId="urn:microsoft.com/office/officeart/2008/layout/LinedList"/>
    <dgm:cxn modelId="{72E25166-5E9A-4874-8465-BFAD7D81E9DC}" type="presParOf" srcId="{18A5DC04-1E99-45CA-B347-BE9388C2A689}" destId="{5278D245-5294-40CC-9F30-41534150047B}" srcOrd="3" destOrd="0" presId="urn:microsoft.com/office/officeart/2008/layout/LinedList"/>
    <dgm:cxn modelId="{0A2C56D1-185B-475D-AFE8-CE176BC47F50}" type="presParOf" srcId="{18A5DC04-1E99-45CA-B347-BE9388C2A689}" destId="{0AA984BE-7F80-463F-A44A-B43AFFC8586F}" srcOrd="4" destOrd="0" presId="urn:microsoft.com/office/officeart/2008/layout/LinedList"/>
    <dgm:cxn modelId="{95F62B71-2C0B-4726-B5B7-AA71CF092646}" type="presParOf" srcId="{0AA984BE-7F80-463F-A44A-B43AFFC8586F}" destId="{CD6545A6-EAE9-4ED9-9BF8-EBB4115F416E}" srcOrd="0" destOrd="0" presId="urn:microsoft.com/office/officeart/2008/layout/LinedList"/>
    <dgm:cxn modelId="{29A0A7FF-E3E7-45D3-A291-4B31C7518BFD}" type="presParOf" srcId="{0AA984BE-7F80-463F-A44A-B43AFFC8586F}" destId="{086B40FA-CFC3-4313-A698-2C5D5DDC3FD7}" srcOrd="1" destOrd="0" presId="urn:microsoft.com/office/officeart/2008/layout/LinedList"/>
    <dgm:cxn modelId="{514A3120-1B09-433F-8843-D6862F7EF84F}" type="presParOf" srcId="{0AA984BE-7F80-463F-A44A-B43AFFC8586F}" destId="{B0FC3C69-212B-425A-8F64-3553B5E9E1B9}" srcOrd="2" destOrd="0" presId="urn:microsoft.com/office/officeart/2008/layout/LinedList"/>
    <dgm:cxn modelId="{0F2BA1BE-0071-4986-B615-253B1DCC57C0}" type="presParOf" srcId="{18A5DC04-1E99-45CA-B347-BE9388C2A689}" destId="{FE3B78DA-9EF4-4779-B1A4-773BF8639376}" srcOrd="5" destOrd="0" presId="urn:microsoft.com/office/officeart/2008/layout/LinedList"/>
    <dgm:cxn modelId="{6D6950E0-7688-4A90-9482-648DBB927ADE}" type="presParOf" srcId="{18A5DC04-1E99-45CA-B347-BE9388C2A689}" destId="{F3E23F58-8FC7-4EC6-BB95-D128756095AF}" srcOrd="6" destOrd="0" presId="urn:microsoft.com/office/officeart/2008/layout/LinedList"/>
    <dgm:cxn modelId="{FA40F657-FF37-4ED0-AE59-BC2D374C052D}" type="presParOf" srcId="{18A5DC04-1E99-45CA-B347-BE9388C2A689}" destId="{63E6C587-DECF-4A5C-A05A-4E48976B0291}" srcOrd="7" destOrd="0" presId="urn:microsoft.com/office/officeart/2008/layout/LinedList"/>
    <dgm:cxn modelId="{DD94953B-E73C-4309-B65B-F3A9EBBE7CE0}" type="presParOf" srcId="{63E6C587-DECF-4A5C-A05A-4E48976B0291}" destId="{71635EDA-524F-44FA-B024-696B6B278758}" srcOrd="0" destOrd="0" presId="urn:microsoft.com/office/officeart/2008/layout/LinedList"/>
    <dgm:cxn modelId="{B44C3CEF-865E-4DF0-9785-3B7E3CF3DE91}" type="presParOf" srcId="{63E6C587-DECF-4A5C-A05A-4E48976B0291}" destId="{61CBE6F3-E211-4204-AE61-DC66A962752E}" srcOrd="1" destOrd="0" presId="urn:microsoft.com/office/officeart/2008/layout/LinedList"/>
    <dgm:cxn modelId="{3BC2AB1D-1CF4-4C39-9104-29C08E4DAD1A}" type="presParOf" srcId="{63E6C587-DECF-4A5C-A05A-4E48976B0291}" destId="{9925190D-5D63-4B54-8CF3-1F27F07AF6A0}" srcOrd="2" destOrd="0" presId="urn:microsoft.com/office/officeart/2008/layout/LinedList"/>
    <dgm:cxn modelId="{587D913D-836F-487E-A450-A16329C6698A}" type="presParOf" srcId="{18A5DC04-1E99-45CA-B347-BE9388C2A689}" destId="{405F74D7-E84D-43BE-9CA8-DA524C034277}" srcOrd="8" destOrd="0" presId="urn:microsoft.com/office/officeart/2008/layout/LinedList"/>
    <dgm:cxn modelId="{EA4CB09E-4EF3-4AEB-A775-8394B7280D23}" type="presParOf" srcId="{18A5DC04-1E99-45CA-B347-BE9388C2A689}" destId="{AB35AD35-F1E8-4F09-A3DA-712CF58DEE9E}" srcOrd="9" destOrd="0" presId="urn:microsoft.com/office/officeart/2008/layout/LinedList"/>
    <dgm:cxn modelId="{C4AF92EE-A37A-4567-98D9-1D445004B004}" type="presParOf" srcId="{18A5DC04-1E99-45CA-B347-BE9388C2A689}" destId="{C40EF05E-6A0A-47B9-8BBE-84568C1F1B27}" srcOrd="10" destOrd="0" presId="urn:microsoft.com/office/officeart/2008/layout/LinedList"/>
    <dgm:cxn modelId="{F07D774A-5502-45DE-869C-AFD942A869E3}" type="presParOf" srcId="{C40EF05E-6A0A-47B9-8BBE-84568C1F1B27}" destId="{0E6E754F-64C4-4558-B4A1-3FB6578524D1}" srcOrd="0" destOrd="0" presId="urn:microsoft.com/office/officeart/2008/layout/LinedList"/>
    <dgm:cxn modelId="{1797155F-1154-4FEA-96C6-037E68B12DF1}" type="presParOf" srcId="{C40EF05E-6A0A-47B9-8BBE-84568C1F1B27}" destId="{DCD3EB63-EFF0-4619-92A7-37DF13823B69}" srcOrd="1" destOrd="0" presId="urn:microsoft.com/office/officeart/2008/layout/LinedList"/>
    <dgm:cxn modelId="{8B52723A-7160-40B9-B1DD-021EED324709}" type="presParOf" srcId="{C40EF05E-6A0A-47B9-8BBE-84568C1F1B27}" destId="{9663E35E-402A-40ED-9A91-5582AA80E0FF}" srcOrd="2" destOrd="0" presId="urn:microsoft.com/office/officeart/2008/layout/LinedList"/>
    <dgm:cxn modelId="{8AE4F6DB-819C-476F-910E-DC9B0D817B8D}" type="presParOf" srcId="{18A5DC04-1E99-45CA-B347-BE9388C2A689}" destId="{BB9D9027-3A21-434B-B6AB-04F8041E1F3C}" srcOrd="11" destOrd="0" presId="urn:microsoft.com/office/officeart/2008/layout/LinedList"/>
    <dgm:cxn modelId="{5183FBAB-D0F9-4787-AEF8-6022B44F1345}" type="presParOf" srcId="{18A5DC04-1E99-45CA-B347-BE9388C2A689}" destId="{4071F108-6666-4CB4-AF09-6D3350D2EBFD}" srcOrd="12" destOrd="0" presId="urn:microsoft.com/office/officeart/2008/layout/LinedList"/>
    <dgm:cxn modelId="{EB4B6C11-9CF0-43A2-93E4-B487F598F60B}" type="presParOf" srcId="{18A5DC04-1E99-45CA-B347-BE9388C2A689}" destId="{83773C8D-01C5-4680-BA7D-5FC3D0D29300}" srcOrd="13" destOrd="0" presId="urn:microsoft.com/office/officeart/2008/layout/LinedList"/>
    <dgm:cxn modelId="{E4A16A3A-362A-4271-AEFB-735EED8C5CE5}" type="presParOf" srcId="{83773C8D-01C5-4680-BA7D-5FC3D0D29300}" destId="{DBCFE22E-668E-418C-95F0-22ACC5AB94CB}" srcOrd="0" destOrd="0" presId="urn:microsoft.com/office/officeart/2008/layout/LinedList"/>
    <dgm:cxn modelId="{9B6470CB-F631-4CDD-994B-48E814E55393}" type="presParOf" srcId="{83773C8D-01C5-4680-BA7D-5FC3D0D29300}" destId="{B2148370-8BDF-4F9A-89E8-4D2923B28A89}" srcOrd="1" destOrd="0" presId="urn:microsoft.com/office/officeart/2008/layout/LinedList"/>
    <dgm:cxn modelId="{21988AFC-B667-447F-BE9B-CCCD37F722B4}" type="presParOf" srcId="{83773C8D-01C5-4680-BA7D-5FC3D0D29300}" destId="{7E3BE0F7-EDC4-42E9-9A8F-EFAE29FFDDBB}" srcOrd="2" destOrd="0" presId="urn:microsoft.com/office/officeart/2008/layout/LinedList"/>
    <dgm:cxn modelId="{C226519F-3FBC-41FE-A6DA-248667D6E2B9}" type="presParOf" srcId="{18A5DC04-1E99-45CA-B347-BE9388C2A689}" destId="{73EBF2ED-CB13-445D-9DC2-EC81314AE7C2}" srcOrd="14" destOrd="0" presId="urn:microsoft.com/office/officeart/2008/layout/LinedList"/>
    <dgm:cxn modelId="{B1318EED-EC8A-414D-A9BF-8CFA237E7444}" type="presParOf" srcId="{18A5DC04-1E99-45CA-B347-BE9388C2A689}" destId="{AF8126B3-C980-462B-9E7D-75FAFD602DA3}" srcOrd="15" destOrd="0" presId="urn:microsoft.com/office/officeart/2008/layout/LinedList"/>
    <dgm:cxn modelId="{CF8FD651-6A8F-48FA-ABDB-933522E5EFBC}" type="presParOf" srcId="{18A5DC04-1E99-45CA-B347-BE9388C2A689}" destId="{E7674A12-4431-412A-92CA-B1D3CEDCEF79}" srcOrd="16" destOrd="0" presId="urn:microsoft.com/office/officeart/2008/layout/LinedList"/>
    <dgm:cxn modelId="{FC6A0724-A5EA-45C1-A89F-BF760303A5B1}" type="presParOf" srcId="{E7674A12-4431-412A-92CA-B1D3CEDCEF79}" destId="{2ADE229F-4EA9-4881-946F-C12D7947843A}" srcOrd="0" destOrd="0" presId="urn:microsoft.com/office/officeart/2008/layout/LinedList"/>
    <dgm:cxn modelId="{B84A7BF1-D494-499D-B18C-9377BACA504A}" type="presParOf" srcId="{E7674A12-4431-412A-92CA-B1D3CEDCEF79}" destId="{D6B7C9B2-EFA1-4F5C-81A0-B2EE5E539989}" srcOrd="1" destOrd="0" presId="urn:microsoft.com/office/officeart/2008/layout/LinedList"/>
    <dgm:cxn modelId="{F65DE377-C463-4D0E-9107-47E81ED78948}" type="presParOf" srcId="{E7674A12-4431-412A-92CA-B1D3CEDCEF79}" destId="{915BB6E7-84B7-46CB-8596-65E1709FBBB1}" srcOrd="2" destOrd="0" presId="urn:microsoft.com/office/officeart/2008/layout/LinedList"/>
    <dgm:cxn modelId="{734D255A-69F2-466F-8E3B-2A7D6AA4E795}" type="presParOf" srcId="{18A5DC04-1E99-45CA-B347-BE9388C2A689}" destId="{70CFF4FE-C7A5-45DF-8034-A6B15CC253FA}" srcOrd="17" destOrd="0" presId="urn:microsoft.com/office/officeart/2008/layout/LinedList"/>
    <dgm:cxn modelId="{F703D2FC-A623-48EC-A081-1F3F9064524B}" type="presParOf" srcId="{18A5DC04-1E99-45CA-B347-BE9388C2A689}" destId="{F1483144-D2BD-4C53-A764-007592869C6D}" srcOrd="18" destOrd="0" presId="urn:microsoft.com/office/officeart/2008/layout/LinedList"/>
    <dgm:cxn modelId="{BFAF9D71-867A-4BAD-A01B-253200B631EE}" type="presParOf" srcId="{18A5DC04-1E99-45CA-B347-BE9388C2A689}" destId="{E3D8EC84-7A7D-4EE8-ABE6-74580BC8C58A}" srcOrd="19" destOrd="0" presId="urn:microsoft.com/office/officeart/2008/layout/LinedList"/>
    <dgm:cxn modelId="{53EB0015-7E1C-43AB-84B1-2C41FF0EE837}" type="presParOf" srcId="{E3D8EC84-7A7D-4EE8-ABE6-74580BC8C58A}" destId="{AFFC67AC-9A2D-47D8-903D-8302A3A095DC}" srcOrd="0" destOrd="0" presId="urn:microsoft.com/office/officeart/2008/layout/LinedList"/>
    <dgm:cxn modelId="{5EBBE7CF-CDB3-4F9A-918D-2DEC321486AA}" type="presParOf" srcId="{E3D8EC84-7A7D-4EE8-ABE6-74580BC8C58A}" destId="{BAC519E3-DC45-43AF-BFD4-79B094EB605B}" srcOrd="1" destOrd="0" presId="urn:microsoft.com/office/officeart/2008/layout/LinedList"/>
    <dgm:cxn modelId="{E0202411-C44A-4C7B-9FE5-C3089C690685}" type="presParOf" srcId="{E3D8EC84-7A7D-4EE8-ABE6-74580BC8C58A}" destId="{34CB8FB1-CD2F-479D-8D10-B727B8C1C426}" srcOrd="2" destOrd="0" presId="urn:microsoft.com/office/officeart/2008/layout/LinedList"/>
    <dgm:cxn modelId="{7555D186-740D-498D-B704-E3C7F4E46F6D}" type="presParOf" srcId="{18A5DC04-1E99-45CA-B347-BE9388C2A689}" destId="{CBE6B76C-061F-4285-815F-86A7CC8C6D68}" srcOrd="20" destOrd="0" presId="urn:microsoft.com/office/officeart/2008/layout/LinedList"/>
    <dgm:cxn modelId="{DCD64263-1E42-4520-8A52-81450F5BA7C1}" type="presParOf" srcId="{18A5DC04-1E99-45CA-B347-BE9388C2A689}" destId="{C4736B98-FA78-44CD-8613-3E73E0009300}" srcOrd="21" destOrd="0" presId="urn:microsoft.com/office/officeart/2008/layout/LinedList"/>
    <dgm:cxn modelId="{EE29BB0B-0B6A-4D63-9073-75FA4EC1FED3}" type="presParOf" srcId="{18A5DC04-1E99-45CA-B347-BE9388C2A689}" destId="{AE455DB6-FF36-4582-84C3-300C7F527277}" srcOrd="22" destOrd="0" presId="urn:microsoft.com/office/officeart/2008/layout/LinedList"/>
    <dgm:cxn modelId="{2305BBC9-D71B-42E3-AA4E-463F96638B2E}" type="presParOf" srcId="{AE455DB6-FF36-4582-84C3-300C7F527277}" destId="{4AFC3994-8FF2-4296-BC81-1749909274D6}" srcOrd="0" destOrd="0" presId="urn:microsoft.com/office/officeart/2008/layout/LinedList"/>
    <dgm:cxn modelId="{C241CC16-BB98-44FE-BA31-12C8EBDEBF9D}" type="presParOf" srcId="{AE455DB6-FF36-4582-84C3-300C7F527277}" destId="{B3EB75DF-056C-49AF-A41E-E3E9A94958BD}" srcOrd="1" destOrd="0" presId="urn:microsoft.com/office/officeart/2008/layout/LinedList"/>
    <dgm:cxn modelId="{B748DF91-3328-4CE8-AA7C-E00340576F3D}" type="presParOf" srcId="{AE455DB6-FF36-4582-84C3-300C7F527277}" destId="{794B54FA-0F38-4DE8-AD82-95F2C99BD9E8}" srcOrd="2" destOrd="0" presId="urn:microsoft.com/office/officeart/2008/layout/LinedList"/>
    <dgm:cxn modelId="{1C2C8061-1864-444F-9B84-134F4990BAF3}" type="presParOf" srcId="{18A5DC04-1E99-45CA-B347-BE9388C2A689}" destId="{A9CB0FD5-1B2B-41DE-9A02-8F6C07647186}" srcOrd="23" destOrd="0" presId="urn:microsoft.com/office/officeart/2008/layout/LinedList"/>
    <dgm:cxn modelId="{A79DD7F7-232D-43AE-AC81-0CD6BF032341}" type="presParOf" srcId="{18A5DC04-1E99-45CA-B347-BE9388C2A689}" destId="{130D9928-8892-449D-A75A-95018D2B2620}" srcOrd="24" destOrd="0" presId="urn:microsoft.com/office/officeart/2008/layout/LinedList"/>
    <dgm:cxn modelId="{0C235EDD-30FA-4337-BCC7-F50061485FFC}" type="presParOf" srcId="{18A5DC04-1E99-45CA-B347-BE9388C2A689}" destId="{F07C2625-2502-4DC9-BA1B-4057C4B9AB55}" srcOrd="25" destOrd="0" presId="urn:microsoft.com/office/officeart/2008/layout/LinedList"/>
    <dgm:cxn modelId="{9E041F32-6AB1-4739-A80A-5AD4DF5E6DEE}" type="presParOf" srcId="{F07C2625-2502-4DC9-BA1B-4057C4B9AB55}" destId="{9DDD93F2-D2C2-42FB-A769-DFAC894CAE8C}" srcOrd="0" destOrd="0" presId="urn:microsoft.com/office/officeart/2008/layout/LinedList"/>
    <dgm:cxn modelId="{CCF9018F-4556-4B5A-9C71-29C75849D82A}" type="presParOf" srcId="{F07C2625-2502-4DC9-BA1B-4057C4B9AB55}" destId="{95D9571C-24A0-4D87-8331-4C19FC79D38A}" srcOrd="1" destOrd="0" presId="urn:microsoft.com/office/officeart/2008/layout/LinedList"/>
    <dgm:cxn modelId="{01FB2C29-74C8-4A67-8FF9-C57D62D9C554}" type="presParOf" srcId="{F07C2625-2502-4DC9-BA1B-4057C4B9AB55}" destId="{1F12765A-1C42-47AE-8B1F-A144A69CF123}" srcOrd="2" destOrd="0" presId="urn:microsoft.com/office/officeart/2008/layout/LinedList"/>
    <dgm:cxn modelId="{17F6B2B1-BB82-4B7A-849D-8D95CD5F5A2D}" type="presParOf" srcId="{18A5DC04-1E99-45CA-B347-BE9388C2A689}" destId="{69F83DB1-9731-4520-A5E6-BA72B98B46A1}" srcOrd="26" destOrd="0" presId="urn:microsoft.com/office/officeart/2008/layout/LinedList"/>
    <dgm:cxn modelId="{781B26C9-81DB-4A86-B879-7EAA1EF33E51}" type="presParOf" srcId="{18A5DC04-1E99-45CA-B347-BE9388C2A689}" destId="{277B35E2-59E0-4375-A67E-CF87BA02E8DC}" srcOrd="27" destOrd="0" presId="urn:microsoft.com/office/officeart/2008/layout/LinedList"/>
    <dgm:cxn modelId="{3E5E9FD9-E47C-43F7-809E-581FA9D715E5}" type="presParOf" srcId="{18A5DC04-1E99-45CA-B347-BE9388C2A689}" destId="{95FFD408-86B7-4B69-8A12-4D6325839423}" srcOrd="28" destOrd="0" presId="urn:microsoft.com/office/officeart/2008/layout/LinedList"/>
    <dgm:cxn modelId="{B964AD46-9A99-4897-8DCF-936ACFD855EC}" type="presParOf" srcId="{95FFD408-86B7-4B69-8A12-4D6325839423}" destId="{87318227-EE3E-4AFA-A643-3649EE128353}" srcOrd="0" destOrd="0" presId="urn:microsoft.com/office/officeart/2008/layout/LinedList"/>
    <dgm:cxn modelId="{337A4A75-908C-44C0-8D09-55CF148582CC}" type="presParOf" srcId="{95FFD408-86B7-4B69-8A12-4D6325839423}" destId="{08F25DFF-3829-4FB2-BEEF-C683D26158F9}" srcOrd="1" destOrd="0" presId="urn:microsoft.com/office/officeart/2008/layout/LinedList"/>
    <dgm:cxn modelId="{CE6A5119-2ED6-4D45-A9EC-A4CDB4B190A9}" type="presParOf" srcId="{95FFD408-86B7-4B69-8A12-4D6325839423}" destId="{F4475D7A-2CB8-4AFD-9F7D-313AC9BE1C14}" srcOrd="2" destOrd="0" presId="urn:microsoft.com/office/officeart/2008/layout/LinedList"/>
    <dgm:cxn modelId="{D606ABED-45EC-4D91-B497-42E6F862459C}" type="presParOf" srcId="{18A5DC04-1E99-45CA-B347-BE9388C2A689}" destId="{EA5F0B5F-E1DF-48BB-92BB-A3FAE9F21AE9}" srcOrd="29" destOrd="0" presId="urn:microsoft.com/office/officeart/2008/layout/LinedList"/>
    <dgm:cxn modelId="{B539E73B-17F6-4CD9-88C9-77FEF57F84AE}" type="presParOf" srcId="{18A5DC04-1E99-45CA-B347-BE9388C2A689}" destId="{33A27C4E-84D0-4512-A305-EE26644DFB07}" srcOrd="30" destOrd="0" presId="urn:microsoft.com/office/officeart/2008/layout/LinedList"/>
    <dgm:cxn modelId="{A25915F6-CB6F-4B13-ADB1-C7A86077FD8F}" type="presParOf" srcId="{18A5DC04-1E99-45CA-B347-BE9388C2A689}" destId="{7C570C81-AAEA-4F8D-BDC0-314559D289FA}" srcOrd="31" destOrd="0" presId="urn:microsoft.com/office/officeart/2008/layout/LinedList"/>
    <dgm:cxn modelId="{4E3B6BF8-5B57-4577-94B6-2DAEDD16FC57}" type="presParOf" srcId="{7C570C81-AAEA-4F8D-BDC0-314559D289FA}" destId="{5FD581AC-B323-4F49-8F84-43EA8394FD92}" srcOrd="0" destOrd="0" presId="urn:microsoft.com/office/officeart/2008/layout/LinedList"/>
    <dgm:cxn modelId="{8173E41D-BB40-49BF-B1D9-5ACFE040EDA3}" type="presParOf" srcId="{7C570C81-AAEA-4F8D-BDC0-314559D289FA}" destId="{9B720DD3-BED2-4CAD-B17F-388B92E124F6}" srcOrd="1" destOrd="0" presId="urn:microsoft.com/office/officeart/2008/layout/LinedList"/>
    <dgm:cxn modelId="{A3C584EA-0427-49E3-A2E1-5539D4C94A81}" type="presParOf" srcId="{7C570C81-AAEA-4F8D-BDC0-314559D289FA}" destId="{C585F8AF-64BB-43A4-946E-D1012771C8FB}" srcOrd="2" destOrd="0" presId="urn:microsoft.com/office/officeart/2008/layout/LinedList"/>
    <dgm:cxn modelId="{4471305C-4E88-45AD-A39A-1FD7C2BEAF8A}" type="presParOf" srcId="{18A5DC04-1E99-45CA-B347-BE9388C2A689}" destId="{C6224B94-645E-45BC-BF7B-21B6F02AAFCC}" srcOrd="32" destOrd="0" presId="urn:microsoft.com/office/officeart/2008/layout/LinedList"/>
    <dgm:cxn modelId="{46EE71A8-D438-4A1C-98E5-9895B06160C3}" type="presParOf" srcId="{18A5DC04-1E99-45CA-B347-BE9388C2A689}" destId="{C786C894-CC85-4CB3-AE55-EF8951E21610}" srcOrd="3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FF1E92-EC6F-461C-B4EC-C6DB7625EAA4}" type="doc">
      <dgm:prSet loTypeId="urn:microsoft.com/office/officeart/2005/8/layout/cycle6" loCatId="cycle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63E7D7C-6D79-45CB-80A5-D06E99BAF318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посещения с профилактической целью - 430 964</a:t>
          </a:r>
          <a:endParaRPr lang="ru-RU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3ED706-CB83-4A4C-8CDF-67DD29BB1B17}" type="parTrans" cxnId="{268660AA-952D-4E9E-B36F-CF4E41D50CA6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DD5D41D-BB55-48B5-B0FC-1F3778F94554}" type="sibTrans" cxnId="{268660AA-952D-4E9E-B36F-CF4E41D50CA6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7E1065-DC2B-4D7A-A955-5FDCA8D398D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посещения с связи с оказанием неотложной помощи – 58 092</a:t>
          </a:r>
          <a:endParaRPr lang="ru-RU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955D8A7-5FB8-4941-B569-3DD2E26D11DC}" type="parTrans" cxnId="{60948336-3111-4F63-AFDE-D75BBDE6497D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68192FB-7789-4069-984F-86AAB243E004}" type="sibTrans" cxnId="{60948336-3111-4F63-AFDE-D75BBDE6497D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7A8E912-4C75-44E0-96B3-839235F038A6}">
      <dgm:prSet phldrT="[Текст]" custT="1"/>
      <dgm:spPr>
        <a:solidFill>
          <a:srgbClr val="CCFF33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обращения по поводу заболевания – 207 467</a:t>
          </a:r>
          <a:endParaRPr lang="ru-RU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3AF3B8-9D1F-404B-AE98-2F600C39E59F}" type="parTrans" cxnId="{6BDFB3E4-9F52-4487-B1D1-0D8ACB61736B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6BBD23-6CCE-45F2-99F1-999ADE4E747A}" type="sibTrans" cxnId="{6BDFB3E4-9F52-4487-B1D1-0D8ACB61736B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EE2DDE2-5BF0-452E-8100-61F4DB9B70EA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КТ-исследования – 8 319</a:t>
          </a:r>
          <a:endParaRPr lang="ru-RU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FC68C18-55E0-4454-943A-7FA9C393B83D}" type="parTrans" cxnId="{9987AC21-F944-4AFF-BE18-6D03C4B9705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DCAEFA8-C1A5-4873-BF14-C573F92848E9}" type="sibTrans" cxnId="{9987AC21-F944-4AFF-BE18-6D03C4B97052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3CFF22F-AB82-48DE-AEA4-02E5F5B65E8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УЗИ сердечно-сосудистой системы – </a:t>
          </a:r>
        </a:p>
        <a:p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17 213</a:t>
          </a:r>
          <a:endParaRPr lang="ru-RU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BEBC6C4-8DC3-4B2D-8121-86E2ADC0DCF1}" type="parTrans" cxnId="{161343F8-D199-4DC2-843C-6CCBF7D194C9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A7DB698-A715-4253-B338-C69F8EAB4B61}" type="sibTrans" cxnId="{161343F8-D199-4DC2-843C-6CCBF7D194C9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316CAD-F154-4DE8-B8CB-04A9E88AB9A3}">
      <dgm:prSet phldrT="[Текст]" custT="1"/>
      <dgm:spPr>
        <a:solidFill>
          <a:srgbClr val="FF9900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Эндоскопические исследования – </a:t>
          </a:r>
        </a:p>
        <a:p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4 820</a:t>
          </a:r>
          <a:endParaRPr lang="ru-RU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C07F98D-6B75-4FB9-A4F7-61BBAE7267B1}" type="parTrans" cxnId="{A04FD7AC-EC59-417C-88D0-728725944BD9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51F42B9-3FBB-4013-9079-CDC997FD48FC}" type="sibTrans" cxnId="{A04FD7AC-EC59-417C-88D0-728725944BD9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AF11C24-3A7E-4499-97FF-3219FC1D4C7B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Госпитализации в дневном стационаре –</a:t>
          </a:r>
        </a:p>
        <a:p>
          <a:r>
            <a:rPr lang="ru-RU" sz="1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5 015</a:t>
          </a:r>
          <a:endParaRPr lang="ru-RU" sz="14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450801-6222-4AF2-89BE-2670CBD7B630}" type="parTrans" cxnId="{2EA15644-4FB7-4EFA-A257-72D63C631F3F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771AD70-514E-498D-8390-76C32451828C}" type="sibTrans" cxnId="{2EA15644-4FB7-4EFA-A257-72D63C631F3F}">
      <dgm:prSet/>
      <dgm:spPr/>
      <dgm:t>
        <a:bodyPr/>
        <a:lstStyle/>
        <a:p>
          <a:endParaRPr lang="ru-RU" sz="1400" b="1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220723-5789-40C9-B109-981A18CF56D2}" type="pres">
      <dgm:prSet presAssocID="{0DFF1E92-EC6F-461C-B4EC-C6DB7625EA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071A07-E6DC-445F-B888-ADE229FD989B}" type="pres">
      <dgm:prSet presAssocID="{063E7D7C-6D79-45CB-80A5-D06E99BAF318}" presName="node" presStyleLbl="node1" presStyleIdx="0" presStyleCnt="7" custScaleX="156884" custScaleY="119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48ECB4-C8AE-4D53-B010-82458182A34B}" type="pres">
      <dgm:prSet presAssocID="{063E7D7C-6D79-45CB-80A5-D06E99BAF318}" presName="spNode" presStyleCnt="0"/>
      <dgm:spPr/>
    </dgm:pt>
    <dgm:pt modelId="{3D4C1AED-BC87-4A46-BCA5-42074D6876E7}" type="pres">
      <dgm:prSet presAssocID="{EDD5D41D-BB55-48B5-B0FC-1F3778F94554}" presName="sibTrans" presStyleLbl="sibTrans1D1" presStyleIdx="0" presStyleCnt="7"/>
      <dgm:spPr/>
      <dgm:t>
        <a:bodyPr/>
        <a:lstStyle/>
        <a:p>
          <a:endParaRPr lang="ru-RU"/>
        </a:p>
      </dgm:t>
    </dgm:pt>
    <dgm:pt modelId="{B9EA3903-7047-4057-AD5C-F2378FFD538C}" type="pres">
      <dgm:prSet presAssocID="{FC7E1065-DC2B-4D7A-A955-5FDCA8D398D3}" presName="node" presStyleLbl="node1" presStyleIdx="1" presStyleCnt="7" custScaleX="143710" custScaleY="146004" custRadScaleRad="97934" custRadScaleInc="25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F5FA1-3D34-4289-8CC6-D3F2C7050E9A}" type="pres">
      <dgm:prSet presAssocID="{FC7E1065-DC2B-4D7A-A955-5FDCA8D398D3}" presName="spNode" presStyleCnt="0"/>
      <dgm:spPr/>
    </dgm:pt>
    <dgm:pt modelId="{45609C50-2B2A-46AD-B601-30ADE3543BDC}" type="pres">
      <dgm:prSet presAssocID="{068192FB-7789-4069-984F-86AAB243E004}" presName="sibTrans" presStyleLbl="sibTrans1D1" presStyleIdx="1" presStyleCnt="7"/>
      <dgm:spPr/>
      <dgm:t>
        <a:bodyPr/>
        <a:lstStyle/>
        <a:p>
          <a:endParaRPr lang="ru-RU"/>
        </a:p>
      </dgm:t>
    </dgm:pt>
    <dgm:pt modelId="{CB5E345A-BB21-4132-8791-287B2B63E477}" type="pres">
      <dgm:prSet presAssocID="{47A8E912-4C75-44E0-96B3-839235F038A6}" presName="node" presStyleLbl="node1" presStyleIdx="2" presStyleCnt="7" custScaleX="123715" custScaleY="150935" custRadScaleRad="94594" custRadScaleInc="-4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E00E2-AFA6-4007-9E06-F0F30DD99703}" type="pres">
      <dgm:prSet presAssocID="{47A8E912-4C75-44E0-96B3-839235F038A6}" presName="spNode" presStyleCnt="0"/>
      <dgm:spPr/>
    </dgm:pt>
    <dgm:pt modelId="{0FA3AC89-AB23-4333-B32C-F79A1A36AB90}" type="pres">
      <dgm:prSet presAssocID="{746BBD23-6CCE-45F2-99F1-999ADE4E747A}" presName="sibTrans" presStyleLbl="sibTrans1D1" presStyleIdx="2" presStyleCnt="7"/>
      <dgm:spPr/>
      <dgm:t>
        <a:bodyPr/>
        <a:lstStyle/>
        <a:p>
          <a:endParaRPr lang="ru-RU"/>
        </a:p>
      </dgm:t>
    </dgm:pt>
    <dgm:pt modelId="{7E314A0D-553E-48BD-8240-9FE1EC476404}" type="pres">
      <dgm:prSet presAssocID="{4EE2DDE2-5BF0-452E-8100-61F4DB9B70EA}" presName="node" presStyleLbl="node1" presStyleIdx="3" presStyleCnt="7" custScaleX="121668" custScaleY="145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48191-DC90-40E4-A8D5-488BDC1EE067}" type="pres">
      <dgm:prSet presAssocID="{4EE2DDE2-5BF0-452E-8100-61F4DB9B70EA}" presName="spNode" presStyleCnt="0"/>
      <dgm:spPr/>
    </dgm:pt>
    <dgm:pt modelId="{95A51536-2528-473C-B36D-B6DF235D47A9}" type="pres">
      <dgm:prSet presAssocID="{8DCAEFA8-C1A5-4873-BF14-C573F92848E9}" presName="sibTrans" presStyleLbl="sibTrans1D1" presStyleIdx="3" presStyleCnt="7"/>
      <dgm:spPr/>
      <dgm:t>
        <a:bodyPr/>
        <a:lstStyle/>
        <a:p>
          <a:endParaRPr lang="ru-RU"/>
        </a:p>
      </dgm:t>
    </dgm:pt>
    <dgm:pt modelId="{1C094BDE-378E-44AE-8F2A-D2B90EED0268}" type="pres">
      <dgm:prSet presAssocID="{73CFF22F-AB82-48DE-AEA4-02E5F5B65E8E}" presName="node" presStyleLbl="node1" presStyleIdx="4" presStyleCnt="7" custScaleX="113259" custScaleY="15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EB4C2C-3F06-45D8-8506-9995EEB0481B}" type="pres">
      <dgm:prSet presAssocID="{73CFF22F-AB82-48DE-AEA4-02E5F5B65E8E}" presName="spNode" presStyleCnt="0"/>
      <dgm:spPr/>
    </dgm:pt>
    <dgm:pt modelId="{DD078738-A368-4E43-A58E-FB9CC35A3429}" type="pres">
      <dgm:prSet presAssocID="{FA7DB698-A715-4253-B338-C69F8EAB4B61}" presName="sibTrans" presStyleLbl="sibTrans1D1" presStyleIdx="4" presStyleCnt="7"/>
      <dgm:spPr/>
      <dgm:t>
        <a:bodyPr/>
        <a:lstStyle/>
        <a:p>
          <a:endParaRPr lang="ru-RU"/>
        </a:p>
      </dgm:t>
    </dgm:pt>
    <dgm:pt modelId="{2C0AEF46-0D9C-4C2A-A39F-E7435DA86250}" type="pres">
      <dgm:prSet presAssocID="{E4316CAD-F154-4DE8-B8CB-04A9E88AB9A3}" presName="node" presStyleLbl="node1" presStyleIdx="5" presStyleCnt="7" custScaleX="146420" custScaleY="142489" custRadScaleRad="93664" custRadScaleInc="-33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FFE4AD-0BE2-4D6F-BB31-CCF62CC9F037}" type="pres">
      <dgm:prSet presAssocID="{E4316CAD-F154-4DE8-B8CB-04A9E88AB9A3}" presName="spNode" presStyleCnt="0"/>
      <dgm:spPr/>
    </dgm:pt>
    <dgm:pt modelId="{46207224-A7D9-4CC7-86A7-E933B64EF066}" type="pres">
      <dgm:prSet presAssocID="{751F42B9-3FBB-4013-9079-CDC997FD48FC}" presName="sibTrans" presStyleLbl="sibTrans1D1" presStyleIdx="5" presStyleCnt="7"/>
      <dgm:spPr/>
      <dgm:t>
        <a:bodyPr/>
        <a:lstStyle/>
        <a:p>
          <a:endParaRPr lang="ru-RU"/>
        </a:p>
      </dgm:t>
    </dgm:pt>
    <dgm:pt modelId="{7777D6C0-629F-4331-9909-564909C384DB}" type="pres">
      <dgm:prSet presAssocID="{CAF11C24-3A7E-4499-97FF-3219FC1D4C7B}" presName="node" presStyleLbl="node1" presStyleIdx="6" presStyleCnt="7" custScaleX="135220" custScaleY="136131" custRadScaleRad="95460" custRadScaleInc="-26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E7383-0DE9-4521-B9E4-CE815EF6551A}" type="pres">
      <dgm:prSet presAssocID="{CAF11C24-3A7E-4499-97FF-3219FC1D4C7B}" presName="spNode" presStyleCnt="0"/>
      <dgm:spPr/>
    </dgm:pt>
    <dgm:pt modelId="{E85DB452-1994-4027-B78D-AF1E12F4D7A3}" type="pres">
      <dgm:prSet presAssocID="{5771AD70-514E-498D-8390-76C32451828C}" presName="sibTrans" presStyleLbl="sibTrans1D1" presStyleIdx="6" presStyleCnt="7"/>
      <dgm:spPr/>
      <dgm:t>
        <a:bodyPr/>
        <a:lstStyle/>
        <a:p>
          <a:endParaRPr lang="ru-RU"/>
        </a:p>
      </dgm:t>
    </dgm:pt>
  </dgm:ptLst>
  <dgm:cxnLst>
    <dgm:cxn modelId="{2EA15644-4FB7-4EFA-A257-72D63C631F3F}" srcId="{0DFF1E92-EC6F-461C-B4EC-C6DB7625EAA4}" destId="{CAF11C24-3A7E-4499-97FF-3219FC1D4C7B}" srcOrd="6" destOrd="0" parTransId="{87450801-6222-4AF2-89BE-2670CBD7B630}" sibTransId="{5771AD70-514E-498D-8390-76C32451828C}"/>
    <dgm:cxn modelId="{60948336-3111-4F63-AFDE-D75BBDE6497D}" srcId="{0DFF1E92-EC6F-461C-B4EC-C6DB7625EAA4}" destId="{FC7E1065-DC2B-4D7A-A955-5FDCA8D398D3}" srcOrd="1" destOrd="0" parTransId="{C955D8A7-5FB8-4941-B569-3DD2E26D11DC}" sibTransId="{068192FB-7789-4069-984F-86AAB243E004}"/>
    <dgm:cxn modelId="{7A54BDA5-C0BF-4DE2-8994-540872B8E0AC}" type="presOf" srcId="{FA7DB698-A715-4253-B338-C69F8EAB4B61}" destId="{DD078738-A368-4E43-A58E-FB9CC35A3429}" srcOrd="0" destOrd="0" presId="urn:microsoft.com/office/officeart/2005/8/layout/cycle6"/>
    <dgm:cxn modelId="{D10E98A4-8672-4068-801D-9DD8A71521F3}" type="presOf" srcId="{068192FB-7789-4069-984F-86AAB243E004}" destId="{45609C50-2B2A-46AD-B601-30ADE3543BDC}" srcOrd="0" destOrd="0" presId="urn:microsoft.com/office/officeart/2005/8/layout/cycle6"/>
    <dgm:cxn modelId="{F1E5E86D-8EE6-48DF-9F1F-F097D6E16CE4}" type="presOf" srcId="{E4316CAD-F154-4DE8-B8CB-04A9E88AB9A3}" destId="{2C0AEF46-0D9C-4C2A-A39F-E7435DA86250}" srcOrd="0" destOrd="0" presId="urn:microsoft.com/office/officeart/2005/8/layout/cycle6"/>
    <dgm:cxn modelId="{9CCC5C42-5B4B-46AE-9FEE-D71ED9168E5C}" type="presOf" srcId="{063E7D7C-6D79-45CB-80A5-D06E99BAF318}" destId="{57071A07-E6DC-445F-B888-ADE229FD989B}" srcOrd="0" destOrd="0" presId="urn:microsoft.com/office/officeart/2005/8/layout/cycle6"/>
    <dgm:cxn modelId="{DFB07D0A-801B-47BE-990F-D8B7719A6A28}" type="presOf" srcId="{0DFF1E92-EC6F-461C-B4EC-C6DB7625EAA4}" destId="{2E220723-5789-40C9-B109-981A18CF56D2}" srcOrd="0" destOrd="0" presId="urn:microsoft.com/office/officeart/2005/8/layout/cycle6"/>
    <dgm:cxn modelId="{161343F8-D199-4DC2-843C-6CCBF7D194C9}" srcId="{0DFF1E92-EC6F-461C-B4EC-C6DB7625EAA4}" destId="{73CFF22F-AB82-48DE-AEA4-02E5F5B65E8E}" srcOrd="4" destOrd="0" parTransId="{CBEBC6C4-8DC3-4B2D-8121-86E2ADC0DCF1}" sibTransId="{FA7DB698-A715-4253-B338-C69F8EAB4B61}"/>
    <dgm:cxn modelId="{A1B1DB32-B257-4CDA-8D9C-1AD12921253E}" type="presOf" srcId="{73CFF22F-AB82-48DE-AEA4-02E5F5B65E8E}" destId="{1C094BDE-378E-44AE-8F2A-D2B90EED0268}" srcOrd="0" destOrd="0" presId="urn:microsoft.com/office/officeart/2005/8/layout/cycle6"/>
    <dgm:cxn modelId="{E37EB91B-670C-419E-BFB1-8A45B85CCE00}" type="presOf" srcId="{5771AD70-514E-498D-8390-76C32451828C}" destId="{E85DB452-1994-4027-B78D-AF1E12F4D7A3}" srcOrd="0" destOrd="0" presId="urn:microsoft.com/office/officeart/2005/8/layout/cycle6"/>
    <dgm:cxn modelId="{12968BE8-E6FB-41BF-AF21-3A19F1D35074}" type="presOf" srcId="{CAF11C24-3A7E-4499-97FF-3219FC1D4C7B}" destId="{7777D6C0-629F-4331-9909-564909C384DB}" srcOrd="0" destOrd="0" presId="urn:microsoft.com/office/officeart/2005/8/layout/cycle6"/>
    <dgm:cxn modelId="{A04FD7AC-EC59-417C-88D0-728725944BD9}" srcId="{0DFF1E92-EC6F-461C-B4EC-C6DB7625EAA4}" destId="{E4316CAD-F154-4DE8-B8CB-04A9E88AB9A3}" srcOrd="5" destOrd="0" parTransId="{3C07F98D-6B75-4FB9-A4F7-61BBAE7267B1}" sibTransId="{751F42B9-3FBB-4013-9079-CDC997FD48FC}"/>
    <dgm:cxn modelId="{90015536-0B7E-4988-B8AD-614365EECF0D}" type="presOf" srcId="{746BBD23-6CCE-45F2-99F1-999ADE4E747A}" destId="{0FA3AC89-AB23-4333-B32C-F79A1A36AB90}" srcOrd="0" destOrd="0" presId="urn:microsoft.com/office/officeart/2005/8/layout/cycle6"/>
    <dgm:cxn modelId="{10001192-F506-4E84-AAB8-631EF74D7D63}" type="presOf" srcId="{FC7E1065-DC2B-4D7A-A955-5FDCA8D398D3}" destId="{B9EA3903-7047-4057-AD5C-F2378FFD538C}" srcOrd="0" destOrd="0" presId="urn:microsoft.com/office/officeart/2005/8/layout/cycle6"/>
    <dgm:cxn modelId="{9CDB4495-476D-4409-91DA-ED4E1E39E6C4}" type="presOf" srcId="{EDD5D41D-BB55-48B5-B0FC-1F3778F94554}" destId="{3D4C1AED-BC87-4A46-BCA5-42074D6876E7}" srcOrd="0" destOrd="0" presId="urn:microsoft.com/office/officeart/2005/8/layout/cycle6"/>
    <dgm:cxn modelId="{E111D322-F151-4B93-A0A4-7E8B513C99D9}" type="presOf" srcId="{4EE2DDE2-5BF0-452E-8100-61F4DB9B70EA}" destId="{7E314A0D-553E-48BD-8240-9FE1EC476404}" srcOrd="0" destOrd="0" presId="urn:microsoft.com/office/officeart/2005/8/layout/cycle6"/>
    <dgm:cxn modelId="{6BDFB3E4-9F52-4487-B1D1-0D8ACB61736B}" srcId="{0DFF1E92-EC6F-461C-B4EC-C6DB7625EAA4}" destId="{47A8E912-4C75-44E0-96B3-839235F038A6}" srcOrd="2" destOrd="0" parTransId="{203AF3B8-9D1F-404B-AE98-2F600C39E59F}" sibTransId="{746BBD23-6CCE-45F2-99F1-999ADE4E747A}"/>
    <dgm:cxn modelId="{28E0A050-E22E-4C8F-9CB8-8CB5B045A38E}" type="presOf" srcId="{8DCAEFA8-C1A5-4873-BF14-C573F92848E9}" destId="{95A51536-2528-473C-B36D-B6DF235D47A9}" srcOrd="0" destOrd="0" presId="urn:microsoft.com/office/officeart/2005/8/layout/cycle6"/>
    <dgm:cxn modelId="{66178FBA-0312-4EE0-B739-D1BE5DDB5399}" type="presOf" srcId="{47A8E912-4C75-44E0-96B3-839235F038A6}" destId="{CB5E345A-BB21-4132-8791-287B2B63E477}" srcOrd="0" destOrd="0" presId="urn:microsoft.com/office/officeart/2005/8/layout/cycle6"/>
    <dgm:cxn modelId="{9987AC21-F944-4AFF-BE18-6D03C4B97052}" srcId="{0DFF1E92-EC6F-461C-B4EC-C6DB7625EAA4}" destId="{4EE2DDE2-5BF0-452E-8100-61F4DB9B70EA}" srcOrd="3" destOrd="0" parTransId="{6FC68C18-55E0-4454-943A-7FA9C393B83D}" sibTransId="{8DCAEFA8-C1A5-4873-BF14-C573F92848E9}"/>
    <dgm:cxn modelId="{268660AA-952D-4E9E-B36F-CF4E41D50CA6}" srcId="{0DFF1E92-EC6F-461C-B4EC-C6DB7625EAA4}" destId="{063E7D7C-6D79-45CB-80A5-D06E99BAF318}" srcOrd="0" destOrd="0" parTransId="{753ED706-CB83-4A4C-8CDF-67DD29BB1B17}" sibTransId="{EDD5D41D-BB55-48B5-B0FC-1F3778F94554}"/>
    <dgm:cxn modelId="{D45B39ED-8064-4050-83AB-30E70D070E78}" type="presOf" srcId="{751F42B9-3FBB-4013-9079-CDC997FD48FC}" destId="{46207224-A7D9-4CC7-86A7-E933B64EF066}" srcOrd="0" destOrd="0" presId="urn:microsoft.com/office/officeart/2005/8/layout/cycle6"/>
    <dgm:cxn modelId="{BDF61969-F97A-4CF9-9C66-A2C54624AF9A}" type="presParOf" srcId="{2E220723-5789-40C9-B109-981A18CF56D2}" destId="{57071A07-E6DC-445F-B888-ADE229FD989B}" srcOrd="0" destOrd="0" presId="urn:microsoft.com/office/officeart/2005/8/layout/cycle6"/>
    <dgm:cxn modelId="{A13E1F4C-8475-4C3F-A21E-AB79C9130234}" type="presParOf" srcId="{2E220723-5789-40C9-B109-981A18CF56D2}" destId="{FB48ECB4-C8AE-4D53-B010-82458182A34B}" srcOrd="1" destOrd="0" presId="urn:microsoft.com/office/officeart/2005/8/layout/cycle6"/>
    <dgm:cxn modelId="{CBC9651F-5154-42D3-83D7-951CE5709F03}" type="presParOf" srcId="{2E220723-5789-40C9-B109-981A18CF56D2}" destId="{3D4C1AED-BC87-4A46-BCA5-42074D6876E7}" srcOrd="2" destOrd="0" presId="urn:microsoft.com/office/officeart/2005/8/layout/cycle6"/>
    <dgm:cxn modelId="{97B67EE7-4F5F-4A76-B9CF-93F244003725}" type="presParOf" srcId="{2E220723-5789-40C9-B109-981A18CF56D2}" destId="{B9EA3903-7047-4057-AD5C-F2378FFD538C}" srcOrd="3" destOrd="0" presId="urn:microsoft.com/office/officeart/2005/8/layout/cycle6"/>
    <dgm:cxn modelId="{618EA9C9-5ED6-48C5-8DF1-C5F2411951A0}" type="presParOf" srcId="{2E220723-5789-40C9-B109-981A18CF56D2}" destId="{281F5FA1-3D34-4289-8CC6-D3F2C7050E9A}" srcOrd="4" destOrd="0" presId="urn:microsoft.com/office/officeart/2005/8/layout/cycle6"/>
    <dgm:cxn modelId="{3BC25AB3-10BD-4FFB-9B68-75D8A68E9561}" type="presParOf" srcId="{2E220723-5789-40C9-B109-981A18CF56D2}" destId="{45609C50-2B2A-46AD-B601-30ADE3543BDC}" srcOrd="5" destOrd="0" presId="urn:microsoft.com/office/officeart/2005/8/layout/cycle6"/>
    <dgm:cxn modelId="{BC485F9B-3A41-477C-BEB1-418D34F567FA}" type="presParOf" srcId="{2E220723-5789-40C9-B109-981A18CF56D2}" destId="{CB5E345A-BB21-4132-8791-287B2B63E477}" srcOrd="6" destOrd="0" presId="urn:microsoft.com/office/officeart/2005/8/layout/cycle6"/>
    <dgm:cxn modelId="{09263EA6-980A-47E8-B5A8-036A67911E22}" type="presParOf" srcId="{2E220723-5789-40C9-B109-981A18CF56D2}" destId="{021E00E2-AFA6-4007-9E06-F0F30DD99703}" srcOrd="7" destOrd="0" presId="urn:microsoft.com/office/officeart/2005/8/layout/cycle6"/>
    <dgm:cxn modelId="{809ED711-EAFD-4F7D-9505-1FAB7FE8F7FD}" type="presParOf" srcId="{2E220723-5789-40C9-B109-981A18CF56D2}" destId="{0FA3AC89-AB23-4333-B32C-F79A1A36AB90}" srcOrd="8" destOrd="0" presId="urn:microsoft.com/office/officeart/2005/8/layout/cycle6"/>
    <dgm:cxn modelId="{7B1A7C20-73CB-4410-AB9A-958D3E641329}" type="presParOf" srcId="{2E220723-5789-40C9-B109-981A18CF56D2}" destId="{7E314A0D-553E-48BD-8240-9FE1EC476404}" srcOrd="9" destOrd="0" presId="urn:microsoft.com/office/officeart/2005/8/layout/cycle6"/>
    <dgm:cxn modelId="{82F99F87-020C-4249-B0ED-75C8255237CD}" type="presParOf" srcId="{2E220723-5789-40C9-B109-981A18CF56D2}" destId="{62D48191-DC90-40E4-A8D5-488BDC1EE067}" srcOrd="10" destOrd="0" presId="urn:microsoft.com/office/officeart/2005/8/layout/cycle6"/>
    <dgm:cxn modelId="{9ADC3D7D-CD86-4091-9187-F89ACF13709D}" type="presParOf" srcId="{2E220723-5789-40C9-B109-981A18CF56D2}" destId="{95A51536-2528-473C-B36D-B6DF235D47A9}" srcOrd="11" destOrd="0" presId="urn:microsoft.com/office/officeart/2005/8/layout/cycle6"/>
    <dgm:cxn modelId="{1817A85B-07D7-483A-B8B3-C73C7885C6A4}" type="presParOf" srcId="{2E220723-5789-40C9-B109-981A18CF56D2}" destId="{1C094BDE-378E-44AE-8F2A-D2B90EED0268}" srcOrd="12" destOrd="0" presId="urn:microsoft.com/office/officeart/2005/8/layout/cycle6"/>
    <dgm:cxn modelId="{52CD4C82-B06A-42BC-A3B5-DEE838A201D1}" type="presParOf" srcId="{2E220723-5789-40C9-B109-981A18CF56D2}" destId="{80EB4C2C-3F06-45D8-8506-9995EEB0481B}" srcOrd="13" destOrd="0" presId="urn:microsoft.com/office/officeart/2005/8/layout/cycle6"/>
    <dgm:cxn modelId="{CDB76FC0-2550-4BDB-9D91-EAAFEE850C86}" type="presParOf" srcId="{2E220723-5789-40C9-B109-981A18CF56D2}" destId="{DD078738-A368-4E43-A58E-FB9CC35A3429}" srcOrd="14" destOrd="0" presId="urn:microsoft.com/office/officeart/2005/8/layout/cycle6"/>
    <dgm:cxn modelId="{B13F67E3-EC0B-469B-98EB-F525F9A25CAC}" type="presParOf" srcId="{2E220723-5789-40C9-B109-981A18CF56D2}" destId="{2C0AEF46-0D9C-4C2A-A39F-E7435DA86250}" srcOrd="15" destOrd="0" presId="urn:microsoft.com/office/officeart/2005/8/layout/cycle6"/>
    <dgm:cxn modelId="{2DBED51F-9E28-4DEB-9F4E-BFCE56044013}" type="presParOf" srcId="{2E220723-5789-40C9-B109-981A18CF56D2}" destId="{B8FFE4AD-0BE2-4D6F-BB31-CCF62CC9F037}" srcOrd="16" destOrd="0" presId="urn:microsoft.com/office/officeart/2005/8/layout/cycle6"/>
    <dgm:cxn modelId="{9206616B-DCCD-4149-B32E-B3ECDAA0C7B3}" type="presParOf" srcId="{2E220723-5789-40C9-B109-981A18CF56D2}" destId="{46207224-A7D9-4CC7-86A7-E933B64EF066}" srcOrd="17" destOrd="0" presId="urn:microsoft.com/office/officeart/2005/8/layout/cycle6"/>
    <dgm:cxn modelId="{CA366988-FABB-4947-9ECC-5368583A2FD3}" type="presParOf" srcId="{2E220723-5789-40C9-B109-981A18CF56D2}" destId="{7777D6C0-629F-4331-9909-564909C384DB}" srcOrd="18" destOrd="0" presId="urn:microsoft.com/office/officeart/2005/8/layout/cycle6"/>
    <dgm:cxn modelId="{E1AF2826-2FAC-4593-B1F3-6B32BC46A3F7}" type="presParOf" srcId="{2E220723-5789-40C9-B109-981A18CF56D2}" destId="{9BEE7383-0DE9-4521-B9E4-CE815EF6551A}" srcOrd="19" destOrd="0" presId="urn:microsoft.com/office/officeart/2005/8/layout/cycle6"/>
    <dgm:cxn modelId="{AF2655AB-F366-498A-9C85-27B797267A75}" type="presParOf" srcId="{2E220723-5789-40C9-B109-981A18CF56D2}" destId="{E85DB452-1994-4027-B78D-AF1E12F4D7A3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962D1AB-B310-4C4F-A204-56DE894EA4F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5114E-8D73-43C9-A0F4-9332B7289FE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Региональная льгота</a:t>
          </a:r>
        </a:p>
      </dgm:t>
    </dgm:pt>
    <dgm:pt modelId="{CDB6CA9C-A4DB-46D7-B425-CA2F40B43CBB}" type="parTrans" cxnId="{3DD00F32-C772-4451-A221-16B109DC4C9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D84F74-5706-4EBF-A736-121848FDFC1F}" type="sibTrans" cxnId="{3DD00F32-C772-4451-A221-16B109DC4C9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C2C3FE-9A9C-4FF3-B73C-4439179AE1E2}">
      <dgm:prSet phldrT="[Текст]"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Получили лечение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13 444 чел.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A43BF8-6236-4936-B26A-2F8C348A3DB3}" type="parTrans" cxnId="{453E7DAD-255C-4558-8B3B-59D5C69A72CE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F82892-F9DD-42C3-970E-1F2BC6BB6195}" type="sibTrans" cxnId="{453E7DAD-255C-4558-8B3B-59D5C69A72CE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FF47F3-83C1-48EF-8822-6C669A6B59ED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Федеральная льгота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FFA98A-242E-465E-A927-79E23CC770CD}" type="parTrans" cxnId="{E9C2BA21-D698-4659-B145-8F59F19CBA05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124C0E-0B01-4D1F-A4F6-FAADC171908D}" type="sibTrans" cxnId="{E9C2BA21-D698-4659-B145-8F59F19CBA05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E6ACF-BE5C-4EBE-AECE-4238F54CF3F4}">
      <dgm:prSet phldrT="[Текст]"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Получили лечение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1 482 чел.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C71B92-ADE2-4ED0-B746-752F71576336}" type="parTrans" cxnId="{2C9D05D1-0970-4426-87EB-5C12ACCD7C90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440834E-60E9-4C1E-854F-5DEDA2DD0251}" type="sibTrans" cxnId="{2C9D05D1-0970-4426-87EB-5C12ACCD7C90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7B8C37-1663-4187-87DE-1240EDE35E6F}">
      <dgm:prSet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Стоимость лекарственных препаратов -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160 285 014,81 руб.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63565D-DB3A-4D36-94C7-84AC064D3FCB}" type="parTrans" cxnId="{F84A5890-4520-41C2-8B30-E070220F9A72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6876FEE-D002-47AE-8005-9EF026CEA910}" type="sibTrans" cxnId="{F84A5890-4520-41C2-8B30-E070220F9A72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F0495AA-8ED4-49D2-B182-48EDFF1F6634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На одного федерального льготника выписано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18,5 рецепта.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Стоимость одного рецепта 1 478,75 руб.</a:t>
          </a:r>
          <a:endParaRPr lang="ru-RU" sz="13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422C52C-BECC-431A-89D1-6B74F42820A9}" type="parTrans" cxnId="{CA85254A-87A7-471C-A44E-9CC4DE369637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B5F2F13-53C9-4F06-9E47-7E86A665A977}" type="sibTrans" cxnId="{CA85254A-87A7-471C-A44E-9CC4DE369637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A9FE03-F26C-4484-9074-16DE7B9D438F}">
      <dgm:prSet custT="1"/>
      <dgm:spPr>
        <a:solidFill>
          <a:srgbClr val="99FFCC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На одного регионального льготника выписано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12,3 рецепта.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Стоимость одного рецепта 970,26 руб.</a:t>
          </a:r>
          <a:endParaRPr lang="ru-RU" sz="1300" b="1" dirty="0">
            <a:solidFill>
              <a:schemeClr val="tx2">
                <a:lumMod val="60000"/>
                <a:lumOff val="4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ACC1970-9390-431D-A65A-EB6C910C90F3}" type="parTrans" cxnId="{9887A4CE-0AD6-4E57-8119-9AB5C455DAEF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973EF1-035A-4F38-A841-3466CA57B8A4}" type="sibTrans" cxnId="{9887A4CE-0AD6-4E57-8119-9AB5C455DAEF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A7CB5B-7A8C-4029-92F2-0A882E17B36C}">
      <dgm:prSet custT="1"/>
      <dgm:spPr>
        <a:solidFill>
          <a:srgbClr val="FFFF00">
            <a:alpha val="90000"/>
          </a:srgb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Стоимость лекарственных препаратов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40 489 607,25 руб.</a:t>
          </a:r>
          <a:endParaRPr lang="ru-RU" sz="120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7B3CCA6-6614-4625-862F-DC61357FF8A0}" type="parTrans" cxnId="{3EC73C97-E0A1-4986-A277-1D4CC5AE13B9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8F1E8D5-5CA2-48DB-8258-2D6A5730F6FF}" type="sibTrans" cxnId="{3EC73C97-E0A1-4986-A277-1D4CC5AE13B9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2DD2C2-81BC-4429-BA79-4A1306387016}" type="pres">
      <dgm:prSet presAssocID="{D962D1AB-B310-4C4F-A204-56DE894EA4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5C94E-9A05-4FC6-9FEF-F9536552FF93}" type="pres">
      <dgm:prSet presAssocID="{5505114E-8D73-43C9-A0F4-9332B7289FED}" presName="root" presStyleCnt="0"/>
      <dgm:spPr/>
    </dgm:pt>
    <dgm:pt modelId="{87606FDF-79F5-4A44-9891-3841733A6C15}" type="pres">
      <dgm:prSet presAssocID="{5505114E-8D73-43C9-A0F4-9332B7289FED}" presName="rootComposite" presStyleCnt="0"/>
      <dgm:spPr/>
    </dgm:pt>
    <dgm:pt modelId="{1D815012-57C5-4C8B-AA0B-50AA8FA21FD8}" type="pres">
      <dgm:prSet presAssocID="{5505114E-8D73-43C9-A0F4-9332B7289FED}" presName="rootText" presStyleLbl="node1" presStyleIdx="0" presStyleCnt="2" custScaleX="141645"/>
      <dgm:spPr/>
      <dgm:t>
        <a:bodyPr/>
        <a:lstStyle/>
        <a:p>
          <a:endParaRPr lang="ru-RU"/>
        </a:p>
      </dgm:t>
    </dgm:pt>
    <dgm:pt modelId="{2B1AF7BA-B719-44CD-BDF6-5B5826D0B0CB}" type="pres">
      <dgm:prSet presAssocID="{5505114E-8D73-43C9-A0F4-9332B7289FED}" presName="rootConnector" presStyleLbl="node1" presStyleIdx="0" presStyleCnt="2"/>
      <dgm:spPr/>
      <dgm:t>
        <a:bodyPr/>
        <a:lstStyle/>
        <a:p>
          <a:endParaRPr lang="ru-RU"/>
        </a:p>
      </dgm:t>
    </dgm:pt>
    <dgm:pt modelId="{C099D717-C90A-4670-9EA8-7ECA1E7845A2}" type="pres">
      <dgm:prSet presAssocID="{5505114E-8D73-43C9-A0F4-9332B7289FED}" presName="childShape" presStyleCnt="0"/>
      <dgm:spPr/>
    </dgm:pt>
    <dgm:pt modelId="{172AF182-E739-4EF1-94F8-B9BA4E3B08BB}" type="pres">
      <dgm:prSet presAssocID="{9AA43BF8-6236-4936-B26A-2F8C348A3D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3D4A800-3CFE-44D3-9195-A57C23CF65C8}" type="pres">
      <dgm:prSet presAssocID="{96C2C3FE-9A9C-4FF3-B73C-4439179AE1E2}" presName="childText" presStyleLbl="bgAcc1" presStyleIdx="0" presStyleCnt="6" custScaleX="185784" custScaleY="138436" custLinFactNeighborX="-159" custLinFactNeighborY="-44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AC307-CF2D-4CE9-9D90-E095B4E62FD6}" type="pres">
      <dgm:prSet presAssocID="{CC63565D-DB3A-4D36-94C7-84AC064D3FCB}" presName="Name13" presStyleLbl="parChTrans1D2" presStyleIdx="1" presStyleCnt="6"/>
      <dgm:spPr/>
      <dgm:t>
        <a:bodyPr/>
        <a:lstStyle/>
        <a:p>
          <a:endParaRPr lang="ru-RU"/>
        </a:p>
      </dgm:t>
    </dgm:pt>
    <dgm:pt modelId="{09EAD3B4-2166-440B-AD83-03065C99031C}" type="pres">
      <dgm:prSet presAssocID="{E37B8C37-1663-4187-87DE-1240EDE35E6F}" presName="childText" presStyleLbl="bgAcc1" presStyleIdx="1" presStyleCnt="6" custScaleX="181469" custScaleY="135676" custLinFactNeighborX="-1882" custLinFactNeighborY="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56C21-42A3-405B-8F4B-CE545B9C5F0B}" type="pres">
      <dgm:prSet presAssocID="{5ACC1970-9390-431D-A65A-EB6C910C90F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A60D877B-8ED2-4AA1-90A2-9309F35E3D34}" type="pres">
      <dgm:prSet presAssocID="{00A9FE03-F26C-4484-9074-16DE7B9D438F}" presName="childText" presStyleLbl="bgAcc1" presStyleIdx="2" presStyleCnt="6" custScaleX="182033" custScaleY="231696" custLinFactNeighborX="-1882" custLinFactNeighborY="-10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759A0-CE49-4620-8BC4-A08190A48F9A}" type="pres">
      <dgm:prSet presAssocID="{82FF47F3-83C1-48EF-8822-6C669A6B59ED}" presName="root" presStyleCnt="0"/>
      <dgm:spPr/>
    </dgm:pt>
    <dgm:pt modelId="{218A2A21-EC2C-4544-B4D1-436A67A52435}" type="pres">
      <dgm:prSet presAssocID="{82FF47F3-83C1-48EF-8822-6C669A6B59ED}" presName="rootComposite" presStyleCnt="0"/>
      <dgm:spPr/>
    </dgm:pt>
    <dgm:pt modelId="{4AF54B3A-ECB9-462B-B8E4-96A131FCFF68}" type="pres">
      <dgm:prSet presAssocID="{82FF47F3-83C1-48EF-8822-6C669A6B59ED}" presName="rootText" presStyleLbl="node1" presStyleIdx="1" presStyleCnt="2" custScaleX="137041" custLinFactNeighborX="2074" custLinFactNeighborY="-1567"/>
      <dgm:spPr/>
      <dgm:t>
        <a:bodyPr/>
        <a:lstStyle/>
        <a:p>
          <a:endParaRPr lang="ru-RU"/>
        </a:p>
      </dgm:t>
    </dgm:pt>
    <dgm:pt modelId="{E049F4AB-0053-4A09-B5A1-285ADE46237F}" type="pres">
      <dgm:prSet presAssocID="{82FF47F3-83C1-48EF-8822-6C669A6B59ED}" presName="rootConnector" presStyleLbl="node1" presStyleIdx="1" presStyleCnt="2"/>
      <dgm:spPr/>
      <dgm:t>
        <a:bodyPr/>
        <a:lstStyle/>
        <a:p>
          <a:endParaRPr lang="ru-RU"/>
        </a:p>
      </dgm:t>
    </dgm:pt>
    <dgm:pt modelId="{6AD5C534-27DF-4C82-9D10-2F589594F2E8}" type="pres">
      <dgm:prSet presAssocID="{82FF47F3-83C1-48EF-8822-6C669A6B59ED}" presName="childShape" presStyleCnt="0"/>
      <dgm:spPr/>
    </dgm:pt>
    <dgm:pt modelId="{F15B3E6E-A267-4C5C-BBD6-00395AD6E7FC}" type="pres">
      <dgm:prSet presAssocID="{48C71B92-ADE2-4ED0-B746-752F7157633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4CCDB4C-AAD2-4371-A72B-21B09797D0D8}" type="pres">
      <dgm:prSet presAssocID="{6BFE6ACF-BE5C-4EBE-AECE-4238F54CF3F4}" presName="childText" presStyleLbl="bgAcc1" presStyleIdx="3" presStyleCnt="6" custScaleX="176132" custScaleY="140513" custLinFactNeighborX="-3814" custLinFactNeighborY="-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191EE-8667-4264-B54E-DB005C14A199}" type="pres">
      <dgm:prSet presAssocID="{B7B3CCA6-6614-4625-862F-DC61357FF8A0}" presName="Name13" presStyleLbl="parChTrans1D2" presStyleIdx="4" presStyleCnt="6"/>
      <dgm:spPr/>
      <dgm:t>
        <a:bodyPr/>
        <a:lstStyle/>
        <a:p>
          <a:endParaRPr lang="ru-RU"/>
        </a:p>
      </dgm:t>
    </dgm:pt>
    <dgm:pt modelId="{1C111421-3A8B-4BAC-B6C7-1DA724E697B3}" type="pres">
      <dgm:prSet presAssocID="{F2A7CB5B-7A8C-4029-92F2-0A882E17B36C}" presName="childText" presStyleLbl="bgAcc1" presStyleIdx="4" presStyleCnt="6" custScaleX="178249" custScaleY="128107" custLinFactNeighborX="-3940" custLinFactNeighborY="-24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EB516-F8B8-42BC-A750-CB2F355EF25C}" type="pres">
      <dgm:prSet presAssocID="{F422C52C-BECC-431A-89D1-6B74F42820A9}" presName="Name13" presStyleLbl="parChTrans1D2" presStyleIdx="5" presStyleCnt="6"/>
      <dgm:spPr/>
      <dgm:t>
        <a:bodyPr/>
        <a:lstStyle/>
        <a:p>
          <a:endParaRPr lang="ru-RU"/>
        </a:p>
      </dgm:t>
    </dgm:pt>
    <dgm:pt modelId="{E3446320-F7D5-4A73-A71C-2198E6BDD248}" type="pres">
      <dgm:prSet presAssocID="{8F0495AA-8ED4-49D2-B182-48EDFF1F6634}" presName="childText" presStyleLbl="bgAcc1" presStyleIdx="5" presStyleCnt="6" custScaleX="166767" custScaleY="239892" custLinFactNeighborX="4162" custLinFactNeighborY="-1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4A5890-4520-41C2-8B30-E070220F9A72}" srcId="{5505114E-8D73-43C9-A0F4-9332B7289FED}" destId="{E37B8C37-1663-4187-87DE-1240EDE35E6F}" srcOrd="1" destOrd="0" parTransId="{CC63565D-DB3A-4D36-94C7-84AC064D3FCB}" sibTransId="{66876FEE-D002-47AE-8005-9EF026CEA910}"/>
    <dgm:cxn modelId="{2AE4A62A-E45C-47C6-84C7-FD78C0ABBDCC}" type="presOf" srcId="{CC63565D-DB3A-4D36-94C7-84AC064D3FCB}" destId="{28FAC307-CF2D-4CE9-9D90-E095B4E62FD6}" srcOrd="0" destOrd="0" presId="urn:microsoft.com/office/officeart/2005/8/layout/hierarchy3"/>
    <dgm:cxn modelId="{CA85254A-87A7-471C-A44E-9CC4DE369637}" srcId="{82FF47F3-83C1-48EF-8822-6C669A6B59ED}" destId="{8F0495AA-8ED4-49D2-B182-48EDFF1F6634}" srcOrd="2" destOrd="0" parTransId="{F422C52C-BECC-431A-89D1-6B74F42820A9}" sibTransId="{5B5F2F13-53C9-4F06-9E47-7E86A665A977}"/>
    <dgm:cxn modelId="{9887A4CE-0AD6-4E57-8119-9AB5C455DAEF}" srcId="{5505114E-8D73-43C9-A0F4-9332B7289FED}" destId="{00A9FE03-F26C-4484-9074-16DE7B9D438F}" srcOrd="2" destOrd="0" parTransId="{5ACC1970-9390-431D-A65A-EB6C910C90F3}" sibTransId="{E2973EF1-035A-4F38-A841-3466CA57B8A4}"/>
    <dgm:cxn modelId="{63B62D14-393A-489D-BBC5-21B2D1BEAC01}" type="presOf" srcId="{9AA43BF8-6236-4936-B26A-2F8C348A3DB3}" destId="{172AF182-E739-4EF1-94F8-B9BA4E3B08BB}" srcOrd="0" destOrd="0" presId="urn:microsoft.com/office/officeart/2005/8/layout/hierarchy3"/>
    <dgm:cxn modelId="{6BE07DFB-B296-4EDB-BD72-882FC455C115}" type="presOf" srcId="{00A9FE03-F26C-4484-9074-16DE7B9D438F}" destId="{A60D877B-8ED2-4AA1-90A2-9309F35E3D34}" srcOrd="0" destOrd="0" presId="urn:microsoft.com/office/officeart/2005/8/layout/hierarchy3"/>
    <dgm:cxn modelId="{453E7DAD-255C-4558-8B3B-59D5C69A72CE}" srcId="{5505114E-8D73-43C9-A0F4-9332B7289FED}" destId="{96C2C3FE-9A9C-4FF3-B73C-4439179AE1E2}" srcOrd="0" destOrd="0" parTransId="{9AA43BF8-6236-4936-B26A-2F8C348A3DB3}" sibTransId="{F3F82892-F9DD-42C3-970E-1F2BC6BB6195}"/>
    <dgm:cxn modelId="{3E8D7606-EEF1-41A8-B35A-132C1400651A}" type="presOf" srcId="{82FF47F3-83C1-48EF-8822-6C669A6B59ED}" destId="{E049F4AB-0053-4A09-B5A1-285ADE46237F}" srcOrd="1" destOrd="0" presId="urn:microsoft.com/office/officeart/2005/8/layout/hierarchy3"/>
    <dgm:cxn modelId="{3D227858-8C04-492F-801A-B281B03FC939}" type="presOf" srcId="{5505114E-8D73-43C9-A0F4-9332B7289FED}" destId="{2B1AF7BA-B719-44CD-BDF6-5B5826D0B0CB}" srcOrd="1" destOrd="0" presId="urn:microsoft.com/office/officeart/2005/8/layout/hierarchy3"/>
    <dgm:cxn modelId="{36B64AFE-F8BF-4EAA-A990-6D091A9AEC12}" type="presOf" srcId="{5ACC1970-9390-431D-A65A-EB6C910C90F3}" destId="{D8B56C21-42A3-405B-8F4B-CE545B9C5F0B}" srcOrd="0" destOrd="0" presId="urn:microsoft.com/office/officeart/2005/8/layout/hierarchy3"/>
    <dgm:cxn modelId="{55A7CFAB-11AB-477F-9BE1-E2F300CAB64F}" type="presOf" srcId="{5505114E-8D73-43C9-A0F4-9332B7289FED}" destId="{1D815012-57C5-4C8B-AA0B-50AA8FA21FD8}" srcOrd="0" destOrd="0" presId="urn:microsoft.com/office/officeart/2005/8/layout/hierarchy3"/>
    <dgm:cxn modelId="{2D3A0EB7-D7BC-4714-ABAF-1AED737782EF}" type="presOf" srcId="{48C71B92-ADE2-4ED0-B746-752F71576336}" destId="{F15B3E6E-A267-4C5C-BBD6-00395AD6E7FC}" srcOrd="0" destOrd="0" presId="urn:microsoft.com/office/officeart/2005/8/layout/hierarchy3"/>
    <dgm:cxn modelId="{AC7ED37A-A66A-4C9F-B128-FF1FB6E45F7E}" type="presOf" srcId="{96C2C3FE-9A9C-4FF3-B73C-4439179AE1E2}" destId="{53D4A800-3CFE-44D3-9195-A57C23CF65C8}" srcOrd="0" destOrd="0" presId="urn:microsoft.com/office/officeart/2005/8/layout/hierarchy3"/>
    <dgm:cxn modelId="{A42A4B9E-C268-45E1-84D7-4AEDF634C077}" type="presOf" srcId="{D962D1AB-B310-4C4F-A204-56DE894EA4FD}" destId="{822DD2C2-81BC-4429-BA79-4A1306387016}" srcOrd="0" destOrd="0" presId="urn:microsoft.com/office/officeart/2005/8/layout/hierarchy3"/>
    <dgm:cxn modelId="{3DD00F32-C772-4451-A221-16B109DC4C93}" srcId="{D962D1AB-B310-4C4F-A204-56DE894EA4FD}" destId="{5505114E-8D73-43C9-A0F4-9332B7289FED}" srcOrd="0" destOrd="0" parTransId="{CDB6CA9C-A4DB-46D7-B425-CA2F40B43CBB}" sibTransId="{C6D84F74-5706-4EBF-A736-121848FDFC1F}"/>
    <dgm:cxn modelId="{DA6EBF93-924A-4E0F-81FF-A3B5B50A5259}" type="presOf" srcId="{82FF47F3-83C1-48EF-8822-6C669A6B59ED}" destId="{4AF54B3A-ECB9-462B-B8E4-96A131FCFF68}" srcOrd="0" destOrd="0" presId="urn:microsoft.com/office/officeart/2005/8/layout/hierarchy3"/>
    <dgm:cxn modelId="{3EC73C97-E0A1-4986-A277-1D4CC5AE13B9}" srcId="{82FF47F3-83C1-48EF-8822-6C669A6B59ED}" destId="{F2A7CB5B-7A8C-4029-92F2-0A882E17B36C}" srcOrd="1" destOrd="0" parTransId="{B7B3CCA6-6614-4625-862F-DC61357FF8A0}" sibTransId="{98F1E8D5-5CA2-48DB-8258-2D6A5730F6FF}"/>
    <dgm:cxn modelId="{D25D4294-C083-4723-B319-F19746B00341}" type="presOf" srcId="{8F0495AA-8ED4-49D2-B182-48EDFF1F6634}" destId="{E3446320-F7D5-4A73-A71C-2198E6BDD248}" srcOrd="0" destOrd="0" presId="urn:microsoft.com/office/officeart/2005/8/layout/hierarchy3"/>
    <dgm:cxn modelId="{2C9D05D1-0970-4426-87EB-5C12ACCD7C90}" srcId="{82FF47F3-83C1-48EF-8822-6C669A6B59ED}" destId="{6BFE6ACF-BE5C-4EBE-AECE-4238F54CF3F4}" srcOrd="0" destOrd="0" parTransId="{48C71B92-ADE2-4ED0-B746-752F71576336}" sibTransId="{A440834E-60E9-4C1E-854F-5DEDA2DD0251}"/>
    <dgm:cxn modelId="{28D3FCED-F4F2-4E84-9E70-AFC16E113085}" type="presOf" srcId="{E37B8C37-1663-4187-87DE-1240EDE35E6F}" destId="{09EAD3B4-2166-440B-AD83-03065C99031C}" srcOrd="0" destOrd="0" presId="urn:microsoft.com/office/officeart/2005/8/layout/hierarchy3"/>
    <dgm:cxn modelId="{B4C00637-F40F-4872-BC0C-67E16658DFD9}" type="presOf" srcId="{B7B3CCA6-6614-4625-862F-DC61357FF8A0}" destId="{600191EE-8667-4264-B54E-DB005C14A199}" srcOrd="0" destOrd="0" presId="urn:microsoft.com/office/officeart/2005/8/layout/hierarchy3"/>
    <dgm:cxn modelId="{164E2542-055C-43FC-9C0A-A07CBCB3934F}" type="presOf" srcId="{F2A7CB5B-7A8C-4029-92F2-0A882E17B36C}" destId="{1C111421-3A8B-4BAC-B6C7-1DA724E697B3}" srcOrd="0" destOrd="0" presId="urn:microsoft.com/office/officeart/2005/8/layout/hierarchy3"/>
    <dgm:cxn modelId="{6613ECB8-FCD0-412A-9EFE-298E76283F67}" type="presOf" srcId="{F422C52C-BECC-431A-89D1-6B74F42820A9}" destId="{1B7EB516-F8B8-42BC-A750-CB2F355EF25C}" srcOrd="0" destOrd="0" presId="urn:microsoft.com/office/officeart/2005/8/layout/hierarchy3"/>
    <dgm:cxn modelId="{E9C2BA21-D698-4659-B145-8F59F19CBA05}" srcId="{D962D1AB-B310-4C4F-A204-56DE894EA4FD}" destId="{82FF47F3-83C1-48EF-8822-6C669A6B59ED}" srcOrd="1" destOrd="0" parTransId="{DFFFA98A-242E-465E-A927-79E23CC770CD}" sibTransId="{9A124C0E-0B01-4D1F-A4F6-FAADC171908D}"/>
    <dgm:cxn modelId="{7989061D-CEAA-4360-9C10-CF50D820B86E}" type="presOf" srcId="{6BFE6ACF-BE5C-4EBE-AECE-4238F54CF3F4}" destId="{34CCDB4C-AAD2-4371-A72B-21B09797D0D8}" srcOrd="0" destOrd="0" presId="urn:microsoft.com/office/officeart/2005/8/layout/hierarchy3"/>
    <dgm:cxn modelId="{B05785A8-2D02-4F86-8985-288057ABE7C9}" type="presParOf" srcId="{822DD2C2-81BC-4429-BA79-4A1306387016}" destId="{8A15C94E-9A05-4FC6-9FEF-F9536552FF93}" srcOrd="0" destOrd="0" presId="urn:microsoft.com/office/officeart/2005/8/layout/hierarchy3"/>
    <dgm:cxn modelId="{582AF70E-E686-4D07-8747-3DE8BA81808F}" type="presParOf" srcId="{8A15C94E-9A05-4FC6-9FEF-F9536552FF93}" destId="{87606FDF-79F5-4A44-9891-3841733A6C15}" srcOrd="0" destOrd="0" presId="urn:microsoft.com/office/officeart/2005/8/layout/hierarchy3"/>
    <dgm:cxn modelId="{B586583C-191C-475F-9482-2163DEA45493}" type="presParOf" srcId="{87606FDF-79F5-4A44-9891-3841733A6C15}" destId="{1D815012-57C5-4C8B-AA0B-50AA8FA21FD8}" srcOrd="0" destOrd="0" presId="urn:microsoft.com/office/officeart/2005/8/layout/hierarchy3"/>
    <dgm:cxn modelId="{1126FEC2-4672-40B9-99B2-186A5F47C9DA}" type="presParOf" srcId="{87606FDF-79F5-4A44-9891-3841733A6C15}" destId="{2B1AF7BA-B719-44CD-BDF6-5B5826D0B0CB}" srcOrd="1" destOrd="0" presId="urn:microsoft.com/office/officeart/2005/8/layout/hierarchy3"/>
    <dgm:cxn modelId="{27037D5F-67C0-409E-9BF1-210F2BD8F160}" type="presParOf" srcId="{8A15C94E-9A05-4FC6-9FEF-F9536552FF93}" destId="{C099D717-C90A-4670-9EA8-7ECA1E7845A2}" srcOrd="1" destOrd="0" presId="urn:microsoft.com/office/officeart/2005/8/layout/hierarchy3"/>
    <dgm:cxn modelId="{913F61CE-C0F7-4C40-8A97-12AA3E274504}" type="presParOf" srcId="{C099D717-C90A-4670-9EA8-7ECA1E7845A2}" destId="{172AF182-E739-4EF1-94F8-B9BA4E3B08BB}" srcOrd="0" destOrd="0" presId="urn:microsoft.com/office/officeart/2005/8/layout/hierarchy3"/>
    <dgm:cxn modelId="{BD441B8D-ACC6-4050-9746-3349524FF410}" type="presParOf" srcId="{C099D717-C90A-4670-9EA8-7ECA1E7845A2}" destId="{53D4A800-3CFE-44D3-9195-A57C23CF65C8}" srcOrd="1" destOrd="0" presId="urn:microsoft.com/office/officeart/2005/8/layout/hierarchy3"/>
    <dgm:cxn modelId="{ACAD87B6-FEDF-47A6-9055-E74EFAC3891C}" type="presParOf" srcId="{C099D717-C90A-4670-9EA8-7ECA1E7845A2}" destId="{28FAC307-CF2D-4CE9-9D90-E095B4E62FD6}" srcOrd="2" destOrd="0" presId="urn:microsoft.com/office/officeart/2005/8/layout/hierarchy3"/>
    <dgm:cxn modelId="{7CDE5492-506B-4196-823D-FD33F11F09A2}" type="presParOf" srcId="{C099D717-C90A-4670-9EA8-7ECA1E7845A2}" destId="{09EAD3B4-2166-440B-AD83-03065C99031C}" srcOrd="3" destOrd="0" presId="urn:microsoft.com/office/officeart/2005/8/layout/hierarchy3"/>
    <dgm:cxn modelId="{A1B640ED-3FBF-4582-B80F-6EAA7B0AD7F7}" type="presParOf" srcId="{C099D717-C90A-4670-9EA8-7ECA1E7845A2}" destId="{D8B56C21-42A3-405B-8F4B-CE545B9C5F0B}" srcOrd="4" destOrd="0" presId="urn:microsoft.com/office/officeart/2005/8/layout/hierarchy3"/>
    <dgm:cxn modelId="{5DBC1752-6443-4FF7-B099-99CF188A3DE9}" type="presParOf" srcId="{C099D717-C90A-4670-9EA8-7ECA1E7845A2}" destId="{A60D877B-8ED2-4AA1-90A2-9309F35E3D34}" srcOrd="5" destOrd="0" presId="urn:microsoft.com/office/officeart/2005/8/layout/hierarchy3"/>
    <dgm:cxn modelId="{A9FF2CFE-AA18-4BD9-BB76-9509D4199D46}" type="presParOf" srcId="{822DD2C2-81BC-4429-BA79-4A1306387016}" destId="{593759A0-CE49-4620-8BC4-A08190A48F9A}" srcOrd="1" destOrd="0" presId="urn:microsoft.com/office/officeart/2005/8/layout/hierarchy3"/>
    <dgm:cxn modelId="{08E3998D-824E-461E-8C7F-1E96BBF635D0}" type="presParOf" srcId="{593759A0-CE49-4620-8BC4-A08190A48F9A}" destId="{218A2A21-EC2C-4544-B4D1-436A67A52435}" srcOrd="0" destOrd="0" presId="urn:microsoft.com/office/officeart/2005/8/layout/hierarchy3"/>
    <dgm:cxn modelId="{F653997E-9E51-43AD-AD25-1D9934F16BDE}" type="presParOf" srcId="{218A2A21-EC2C-4544-B4D1-436A67A52435}" destId="{4AF54B3A-ECB9-462B-B8E4-96A131FCFF68}" srcOrd="0" destOrd="0" presId="urn:microsoft.com/office/officeart/2005/8/layout/hierarchy3"/>
    <dgm:cxn modelId="{BC675BD1-0477-4983-AB9D-7690623C3DE3}" type="presParOf" srcId="{218A2A21-EC2C-4544-B4D1-436A67A52435}" destId="{E049F4AB-0053-4A09-B5A1-285ADE46237F}" srcOrd="1" destOrd="0" presId="urn:microsoft.com/office/officeart/2005/8/layout/hierarchy3"/>
    <dgm:cxn modelId="{3AEAF40D-33D0-4173-8C76-0EA090976723}" type="presParOf" srcId="{593759A0-CE49-4620-8BC4-A08190A48F9A}" destId="{6AD5C534-27DF-4C82-9D10-2F589594F2E8}" srcOrd="1" destOrd="0" presId="urn:microsoft.com/office/officeart/2005/8/layout/hierarchy3"/>
    <dgm:cxn modelId="{E582D690-00AB-4FCA-8605-DB4BA745DE3C}" type="presParOf" srcId="{6AD5C534-27DF-4C82-9D10-2F589594F2E8}" destId="{F15B3E6E-A267-4C5C-BBD6-00395AD6E7FC}" srcOrd="0" destOrd="0" presId="urn:microsoft.com/office/officeart/2005/8/layout/hierarchy3"/>
    <dgm:cxn modelId="{3218AA2C-3469-4A24-963A-46FFC6116CC2}" type="presParOf" srcId="{6AD5C534-27DF-4C82-9D10-2F589594F2E8}" destId="{34CCDB4C-AAD2-4371-A72B-21B09797D0D8}" srcOrd="1" destOrd="0" presId="urn:microsoft.com/office/officeart/2005/8/layout/hierarchy3"/>
    <dgm:cxn modelId="{8984F80C-6D51-47D7-B9CF-3F5797E79F89}" type="presParOf" srcId="{6AD5C534-27DF-4C82-9D10-2F589594F2E8}" destId="{600191EE-8667-4264-B54E-DB005C14A199}" srcOrd="2" destOrd="0" presId="urn:microsoft.com/office/officeart/2005/8/layout/hierarchy3"/>
    <dgm:cxn modelId="{486AD4AC-A3B5-4881-8ED7-F6384CB4CBE4}" type="presParOf" srcId="{6AD5C534-27DF-4C82-9D10-2F589594F2E8}" destId="{1C111421-3A8B-4BAC-B6C7-1DA724E697B3}" srcOrd="3" destOrd="0" presId="urn:microsoft.com/office/officeart/2005/8/layout/hierarchy3"/>
    <dgm:cxn modelId="{4841074B-25AE-466F-AE72-E18142C2E37E}" type="presParOf" srcId="{6AD5C534-27DF-4C82-9D10-2F589594F2E8}" destId="{1B7EB516-F8B8-42BC-A750-CB2F355EF25C}" srcOrd="4" destOrd="0" presId="urn:microsoft.com/office/officeart/2005/8/layout/hierarchy3"/>
    <dgm:cxn modelId="{656C9978-D56D-4941-9CC2-90CFC8CB40CC}" type="presParOf" srcId="{6AD5C534-27DF-4C82-9D10-2F589594F2E8}" destId="{E3446320-F7D5-4A73-A71C-2198E6BDD248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962D1AB-B310-4C4F-A204-56DE894EA4FD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05114E-8D73-43C9-A0F4-9332B7289FE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7 ВЗН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DB6CA9C-A4DB-46D7-B425-CA2F40B43CBB}" type="parTrans" cxnId="{3DD00F32-C772-4451-A221-16B109DC4C9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6D84F74-5706-4EBF-A736-121848FDFC1F}" type="sibTrans" cxnId="{3DD00F32-C772-4451-A221-16B109DC4C93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6C2C3FE-9A9C-4FF3-B73C-4439179AE1E2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Получили лечение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117 чел.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A43BF8-6236-4936-B26A-2F8C348A3DB3}" type="parTrans" cxnId="{453E7DAD-255C-4558-8B3B-59D5C69A72CE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3F82892-F9DD-42C3-970E-1F2BC6BB6195}" type="sibTrans" cxnId="{453E7DAD-255C-4558-8B3B-59D5C69A72CE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209807A-C3B3-4054-8454-2B27ADD4F67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На одного льготника выписано 6,2 рецепта.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Стоимость одного рецепта 116 815,06 руб.</a:t>
          </a:r>
          <a:endParaRPr lang="ru-RU" sz="1200" b="1" i="0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9311990-85AC-4E8C-B2E3-3699CD46BEB4}" type="parTrans" cxnId="{5E550ED1-B666-4782-A3F8-E92C0B573534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8A41BD-38CE-4487-84B2-97C7B5618966}" type="sibTrans" cxnId="{5E550ED1-B666-4782-A3F8-E92C0B573534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09F04B9-FFFE-4411-8816-BCB596129642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Стоимость лекарственных препаратов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14 663 293,87 руб.</a:t>
          </a:r>
        </a:p>
      </dgm:t>
    </dgm:pt>
    <dgm:pt modelId="{96A6EA44-9072-4F48-8676-3A424C6EA2CA}" type="sibTrans" cxnId="{B04ECE0F-CE06-4CBF-8A34-467A560D6315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F82902-D838-4FA4-85DF-EC539664AC84}" type="parTrans" cxnId="{B04ECE0F-CE06-4CBF-8A34-467A560D6315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BFE6ACF-BE5C-4EBE-AECE-4238F54CF3F4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Получили лечение 12 чел.</a:t>
          </a:r>
        </a:p>
      </dgm:t>
    </dgm:pt>
    <dgm:pt modelId="{A440834E-60E9-4C1E-854F-5DEDA2DD0251}" type="sibTrans" cxnId="{2C9D05D1-0970-4426-87EB-5C12ACCD7C90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C71B92-ADE2-4ED0-B746-752F71576336}" type="parTrans" cxnId="{2C9D05D1-0970-4426-87EB-5C12ACCD7C90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FF47F3-83C1-48EF-8822-6C669A6B59ED}">
      <dgm:prSet phldrT="[Текст]" custT="1"/>
      <dgm:spPr>
        <a:solidFill>
          <a:srgbClr val="FF66FF"/>
        </a:solidFill>
      </dgm:spPr>
      <dgm:t>
        <a:bodyPr/>
        <a:lstStyle/>
        <a:p>
          <a:r>
            <a:rPr lang="ru-RU" sz="18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Орфанные заболевания</a:t>
          </a:r>
          <a:endParaRPr lang="ru-RU" sz="18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A124C0E-0B01-4D1F-A4F6-FAADC171908D}" type="sibTrans" cxnId="{E9C2BA21-D698-4659-B145-8F59F19CBA05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FFA98A-242E-465E-A927-79E23CC770CD}" type="parTrans" cxnId="{E9C2BA21-D698-4659-B145-8F59F19CBA05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D907843-B4A7-439A-9775-BB93EB6A2DF2}">
      <dgm:prSet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Стоимость лекарственных препаратов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84 924 550,06 руб.</a:t>
          </a:r>
          <a:endParaRPr lang="ru-RU" sz="1200" b="1" dirty="0">
            <a:solidFill>
              <a:schemeClr val="accent1">
                <a:lumMod val="50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F91FE54-61FD-43AD-AD50-695CBF1E120C}" type="parTrans" cxnId="{DEB25E1A-C5D5-4159-A412-A6C1F5AA4C32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C8C9C5B-6303-435A-BE1E-BCDC606C5F68}" type="sibTrans" cxnId="{DEB25E1A-C5D5-4159-A412-A6C1F5AA4C32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6FF17A1-4E5E-4CC9-90B6-F47D0C2BDD86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На одного льготника – 24,5 рецепта. Стоимость одного рецепта 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49 875,15 руб.</a:t>
          </a:r>
        </a:p>
      </dgm:t>
    </dgm:pt>
    <dgm:pt modelId="{C4880CAD-5C08-4C25-9DEB-FBCBEE67B5F5}" type="parTrans" cxnId="{92FD5527-1A5E-42E6-95AE-DBE0057C656C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28F477D-4F31-481F-893B-0B9799CA5C25}" type="sibTrans" cxnId="{92FD5527-1A5E-42E6-95AE-DBE0057C656C}">
      <dgm:prSet/>
      <dgm:spPr/>
      <dgm:t>
        <a:bodyPr/>
        <a:lstStyle/>
        <a:p>
          <a:endParaRPr lang="ru-RU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2DD2C2-81BC-4429-BA79-4A1306387016}" type="pres">
      <dgm:prSet presAssocID="{D962D1AB-B310-4C4F-A204-56DE894EA4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A15C94E-9A05-4FC6-9FEF-F9536552FF93}" type="pres">
      <dgm:prSet presAssocID="{5505114E-8D73-43C9-A0F4-9332B7289FED}" presName="root" presStyleCnt="0"/>
      <dgm:spPr/>
    </dgm:pt>
    <dgm:pt modelId="{87606FDF-79F5-4A44-9891-3841733A6C15}" type="pres">
      <dgm:prSet presAssocID="{5505114E-8D73-43C9-A0F4-9332B7289FED}" presName="rootComposite" presStyleCnt="0"/>
      <dgm:spPr/>
    </dgm:pt>
    <dgm:pt modelId="{1D815012-57C5-4C8B-AA0B-50AA8FA21FD8}" type="pres">
      <dgm:prSet presAssocID="{5505114E-8D73-43C9-A0F4-9332B7289FED}" presName="rootText" presStyleLbl="node1" presStyleIdx="0" presStyleCnt="2" custScaleX="150444" custScaleY="129170" custLinFactNeighborX="-47" custLinFactNeighborY="-33661"/>
      <dgm:spPr/>
      <dgm:t>
        <a:bodyPr/>
        <a:lstStyle/>
        <a:p>
          <a:endParaRPr lang="ru-RU"/>
        </a:p>
      </dgm:t>
    </dgm:pt>
    <dgm:pt modelId="{2B1AF7BA-B719-44CD-BDF6-5B5826D0B0CB}" type="pres">
      <dgm:prSet presAssocID="{5505114E-8D73-43C9-A0F4-9332B7289FED}" presName="rootConnector" presStyleLbl="node1" presStyleIdx="0" presStyleCnt="2"/>
      <dgm:spPr/>
      <dgm:t>
        <a:bodyPr/>
        <a:lstStyle/>
        <a:p>
          <a:endParaRPr lang="ru-RU"/>
        </a:p>
      </dgm:t>
    </dgm:pt>
    <dgm:pt modelId="{C099D717-C90A-4670-9EA8-7ECA1E7845A2}" type="pres">
      <dgm:prSet presAssocID="{5505114E-8D73-43C9-A0F4-9332B7289FED}" presName="childShape" presStyleCnt="0"/>
      <dgm:spPr/>
    </dgm:pt>
    <dgm:pt modelId="{172AF182-E739-4EF1-94F8-B9BA4E3B08BB}" type="pres">
      <dgm:prSet presAssocID="{9AA43BF8-6236-4936-B26A-2F8C348A3DB3}" presName="Name13" presStyleLbl="parChTrans1D2" presStyleIdx="0" presStyleCnt="6"/>
      <dgm:spPr/>
      <dgm:t>
        <a:bodyPr/>
        <a:lstStyle/>
        <a:p>
          <a:endParaRPr lang="ru-RU"/>
        </a:p>
      </dgm:t>
    </dgm:pt>
    <dgm:pt modelId="{53D4A800-3CFE-44D3-9195-A57C23CF65C8}" type="pres">
      <dgm:prSet presAssocID="{96C2C3FE-9A9C-4FF3-B73C-4439179AE1E2}" presName="childText" presStyleLbl="bgAcc1" presStyleIdx="0" presStyleCnt="6" custScaleX="180656" custScaleY="152688" custLinFactNeighborX="-1421" custLinFactNeighborY="-190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816B0-8009-4425-800B-73C2544A3B18}" type="pres">
      <dgm:prSet presAssocID="{1F91FE54-61FD-43AD-AD50-695CBF1E120C}" presName="Name13" presStyleLbl="parChTrans1D2" presStyleIdx="1" presStyleCnt="6"/>
      <dgm:spPr/>
      <dgm:t>
        <a:bodyPr/>
        <a:lstStyle/>
        <a:p>
          <a:endParaRPr lang="ru-RU"/>
        </a:p>
      </dgm:t>
    </dgm:pt>
    <dgm:pt modelId="{B34F06DA-B297-4A8D-8036-47C12025EBB0}" type="pres">
      <dgm:prSet presAssocID="{2D907843-B4A7-439A-9775-BB93EB6A2DF2}" presName="childText" presStyleLbl="bgAcc1" presStyleIdx="1" presStyleCnt="6" custScaleX="186641" custScaleY="154954" custLinFactNeighborX="1024" custLinFactNeighborY="2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A3192-F32B-4EC5-912F-11F91769FB5F}" type="pres">
      <dgm:prSet presAssocID="{99311990-85AC-4E8C-B2E3-3699CD46BEB4}" presName="Name13" presStyleLbl="parChTrans1D2" presStyleIdx="2" presStyleCnt="6"/>
      <dgm:spPr/>
      <dgm:t>
        <a:bodyPr/>
        <a:lstStyle/>
        <a:p>
          <a:endParaRPr lang="ru-RU"/>
        </a:p>
      </dgm:t>
    </dgm:pt>
    <dgm:pt modelId="{F29A21B0-1AC1-4F34-BD22-66A46EA9B02A}" type="pres">
      <dgm:prSet presAssocID="{0209807A-C3B3-4054-8454-2B27ADD4F670}" presName="childText" presStyleLbl="bgAcc1" presStyleIdx="2" presStyleCnt="6" custScaleX="184740" custScaleY="233925" custLinFactNeighborX="1024" custLinFactNeighborY="173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759A0-CE49-4620-8BC4-A08190A48F9A}" type="pres">
      <dgm:prSet presAssocID="{82FF47F3-83C1-48EF-8822-6C669A6B59ED}" presName="root" presStyleCnt="0"/>
      <dgm:spPr/>
    </dgm:pt>
    <dgm:pt modelId="{218A2A21-EC2C-4544-B4D1-436A67A52435}" type="pres">
      <dgm:prSet presAssocID="{82FF47F3-83C1-48EF-8822-6C669A6B59ED}" presName="rootComposite" presStyleCnt="0"/>
      <dgm:spPr/>
    </dgm:pt>
    <dgm:pt modelId="{4AF54B3A-ECB9-462B-B8E4-96A131FCFF68}" type="pres">
      <dgm:prSet presAssocID="{82FF47F3-83C1-48EF-8822-6C669A6B59ED}" presName="rootText" presStyleLbl="node1" presStyleIdx="1" presStyleCnt="2" custScaleX="132655" custScaleY="130392" custLinFactNeighborX="-3226" custLinFactNeighborY="-40298"/>
      <dgm:spPr/>
      <dgm:t>
        <a:bodyPr/>
        <a:lstStyle/>
        <a:p>
          <a:endParaRPr lang="ru-RU"/>
        </a:p>
      </dgm:t>
    </dgm:pt>
    <dgm:pt modelId="{E049F4AB-0053-4A09-B5A1-285ADE46237F}" type="pres">
      <dgm:prSet presAssocID="{82FF47F3-83C1-48EF-8822-6C669A6B59ED}" presName="rootConnector" presStyleLbl="node1" presStyleIdx="1" presStyleCnt="2"/>
      <dgm:spPr/>
      <dgm:t>
        <a:bodyPr/>
        <a:lstStyle/>
        <a:p>
          <a:endParaRPr lang="ru-RU"/>
        </a:p>
      </dgm:t>
    </dgm:pt>
    <dgm:pt modelId="{6AD5C534-27DF-4C82-9D10-2F589594F2E8}" type="pres">
      <dgm:prSet presAssocID="{82FF47F3-83C1-48EF-8822-6C669A6B59ED}" presName="childShape" presStyleCnt="0"/>
      <dgm:spPr/>
    </dgm:pt>
    <dgm:pt modelId="{F15B3E6E-A267-4C5C-BBD6-00395AD6E7FC}" type="pres">
      <dgm:prSet presAssocID="{48C71B92-ADE2-4ED0-B746-752F71576336}" presName="Name13" presStyleLbl="parChTrans1D2" presStyleIdx="3" presStyleCnt="6"/>
      <dgm:spPr/>
      <dgm:t>
        <a:bodyPr/>
        <a:lstStyle/>
        <a:p>
          <a:endParaRPr lang="ru-RU"/>
        </a:p>
      </dgm:t>
    </dgm:pt>
    <dgm:pt modelId="{34CCDB4C-AAD2-4371-A72B-21B09797D0D8}" type="pres">
      <dgm:prSet presAssocID="{6BFE6ACF-BE5C-4EBE-AECE-4238F54CF3F4}" presName="childText" presStyleLbl="bgAcc1" presStyleIdx="3" presStyleCnt="6" custScaleX="163376" custScaleY="143875" custLinFactNeighborX="-6434" custLinFactNeighborY="-195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9A233E-30E9-49E6-8FF7-A7D5860E9BE8}" type="pres">
      <dgm:prSet presAssocID="{31F82902-D838-4FA4-85DF-EC539664AC8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AA1AC1B3-A917-455B-978E-A2C7075A5248}" type="pres">
      <dgm:prSet presAssocID="{309F04B9-FFFE-4411-8816-BCB596129642}" presName="childText" presStyleLbl="bgAcc1" presStyleIdx="4" presStyleCnt="6" custScaleX="169937" custScaleY="197471" custLinFactNeighborX="-5300" custLinFactNeighborY="-23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0CF016-8353-4DC3-AA42-EC1B0736E4CC}" type="pres">
      <dgm:prSet presAssocID="{C4880CAD-5C08-4C25-9DEB-FBCBEE67B5F5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43F8A10-F9D7-462B-9D14-780796BF3557}" type="pres">
      <dgm:prSet presAssocID="{46FF17A1-4E5E-4CC9-90B6-F47D0C2BDD86}" presName="childText" presStyleLbl="bgAcc1" presStyleIdx="5" presStyleCnt="6" custScaleX="163792" custScaleY="203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ECE0F-CE06-4CBF-8A34-467A560D6315}" srcId="{82FF47F3-83C1-48EF-8822-6C669A6B59ED}" destId="{309F04B9-FFFE-4411-8816-BCB596129642}" srcOrd="1" destOrd="0" parTransId="{31F82902-D838-4FA4-85DF-EC539664AC84}" sibTransId="{96A6EA44-9072-4F48-8676-3A424C6EA2CA}"/>
    <dgm:cxn modelId="{453E7DAD-255C-4558-8B3B-59D5C69A72CE}" srcId="{5505114E-8D73-43C9-A0F4-9332B7289FED}" destId="{96C2C3FE-9A9C-4FF3-B73C-4439179AE1E2}" srcOrd="0" destOrd="0" parTransId="{9AA43BF8-6236-4936-B26A-2F8C348A3DB3}" sibTransId="{F3F82892-F9DD-42C3-970E-1F2BC6BB6195}"/>
    <dgm:cxn modelId="{98FCEB00-2041-4032-B793-A830F6F20E0E}" type="presOf" srcId="{5505114E-8D73-43C9-A0F4-9332B7289FED}" destId="{1D815012-57C5-4C8B-AA0B-50AA8FA21FD8}" srcOrd="0" destOrd="0" presId="urn:microsoft.com/office/officeart/2005/8/layout/hierarchy3"/>
    <dgm:cxn modelId="{6123A06C-FB70-4DF6-ADD9-2E82DD5B343F}" type="presOf" srcId="{2D907843-B4A7-439A-9775-BB93EB6A2DF2}" destId="{B34F06DA-B297-4A8D-8036-47C12025EBB0}" srcOrd="0" destOrd="0" presId="urn:microsoft.com/office/officeart/2005/8/layout/hierarchy3"/>
    <dgm:cxn modelId="{DEB25E1A-C5D5-4159-A412-A6C1F5AA4C32}" srcId="{5505114E-8D73-43C9-A0F4-9332B7289FED}" destId="{2D907843-B4A7-439A-9775-BB93EB6A2DF2}" srcOrd="1" destOrd="0" parTransId="{1F91FE54-61FD-43AD-AD50-695CBF1E120C}" sibTransId="{5C8C9C5B-6303-435A-BE1E-BCDC606C5F68}"/>
    <dgm:cxn modelId="{805E8C84-328E-443A-8273-A4E1D3FC3A47}" type="presOf" srcId="{31F82902-D838-4FA4-85DF-EC539664AC84}" destId="{229A233E-30E9-49E6-8FF7-A7D5860E9BE8}" srcOrd="0" destOrd="0" presId="urn:microsoft.com/office/officeart/2005/8/layout/hierarchy3"/>
    <dgm:cxn modelId="{204582F5-A79E-4C05-AF0C-9B925559C59C}" type="presOf" srcId="{5505114E-8D73-43C9-A0F4-9332B7289FED}" destId="{2B1AF7BA-B719-44CD-BDF6-5B5826D0B0CB}" srcOrd="1" destOrd="0" presId="urn:microsoft.com/office/officeart/2005/8/layout/hierarchy3"/>
    <dgm:cxn modelId="{E542BE62-2A14-48BB-8A48-63674CE32A8D}" type="presOf" srcId="{46FF17A1-4E5E-4CC9-90B6-F47D0C2BDD86}" destId="{043F8A10-F9D7-462B-9D14-780796BF3557}" srcOrd="0" destOrd="0" presId="urn:microsoft.com/office/officeart/2005/8/layout/hierarchy3"/>
    <dgm:cxn modelId="{3DD00F32-C772-4451-A221-16B109DC4C93}" srcId="{D962D1AB-B310-4C4F-A204-56DE894EA4FD}" destId="{5505114E-8D73-43C9-A0F4-9332B7289FED}" srcOrd="0" destOrd="0" parTransId="{CDB6CA9C-A4DB-46D7-B425-CA2F40B43CBB}" sibTransId="{C6D84F74-5706-4EBF-A736-121848FDFC1F}"/>
    <dgm:cxn modelId="{2A2C33AB-5AE1-4AE9-B202-E0F35D49A996}" type="presOf" srcId="{6BFE6ACF-BE5C-4EBE-AECE-4238F54CF3F4}" destId="{34CCDB4C-AAD2-4371-A72B-21B09797D0D8}" srcOrd="0" destOrd="0" presId="urn:microsoft.com/office/officeart/2005/8/layout/hierarchy3"/>
    <dgm:cxn modelId="{735B9F62-912F-4A51-B3E7-9D7B691A104C}" type="presOf" srcId="{D962D1AB-B310-4C4F-A204-56DE894EA4FD}" destId="{822DD2C2-81BC-4429-BA79-4A1306387016}" srcOrd="0" destOrd="0" presId="urn:microsoft.com/office/officeart/2005/8/layout/hierarchy3"/>
    <dgm:cxn modelId="{AEDC0C81-7973-46BA-86A6-65FA9AA3CD3B}" type="presOf" srcId="{1F91FE54-61FD-43AD-AD50-695CBF1E120C}" destId="{041816B0-8009-4425-800B-73C2544A3B18}" srcOrd="0" destOrd="0" presId="urn:microsoft.com/office/officeart/2005/8/layout/hierarchy3"/>
    <dgm:cxn modelId="{2C9D05D1-0970-4426-87EB-5C12ACCD7C90}" srcId="{82FF47F3-83C1-48EF-8822-6C669A6B59ED}" destId="{6BFE6ACF-BE5C-4EBE-AECE-4238F54CF3F4}" srcOrd="0" destOrd="0" parTransId="{48C71B92-ADE2-4ED0-B746-752F71576336}" sibTransId="{A440834E-60E9-4C1E-854F-5DEDA2DD0251}"/>
    <dgm:cxn modelId="{B2A7ADA8-9C59-477D-90CE-A6F951A8BC6E}" type="presOf" srcId="{309F04B9-FFFE-4411-8816-BCB596129642}" destId="{AA1AC1B3-A917-455B-978E-A2C7075A5248}" srcOrd="0" destOrd="0" presId="urn:microsoft.com/office/officeart/2005/8/layout/hierarchy3"/>
    <dgm:cxn modelId="{E9C2BA21-D698-4659-B145-8F59F19CBA05}" srcId="{D962D1AB-B310-4C4F-A204-56DE894EA4FD}" destId="{82FF47F3-83C1-48EF-8822-6C669A6B59ED}" srcOrd="1" destOrd="0" parTransId="{DFFFA98A-242E-465E-A927-79E23CC770CD}" sibTransId="{9A124C0E-0B01-4D1F-A4F6-FAADC171908D}"/>
    <dgm:cxn modelId="{DADB7906-2CDC-4F4D-8DFE-827F118B97E6}" type="presOf" srcId="{82FF47F3-83C1-48EF-8822-6C669A6B59ED}" destId="{4AF54B3A-ECB9-462B-B8E4-96A131FCFF68}" srcOrd="0" destOrd="0" presId="urn:microsoft.com/office/officeart/2005/8/layout/hierarchy3"/>
    <dgm:cxn modelId="{0378C0CF-02B2-4448-A164-8403DA594A6F}" type="presOf" srcId="{96C2C3FE-9A9C-4FF3-B73C-4439179AE1E2}" destId="{53D4A800-3CFE-44D3-9195-A57C23CF65C8}" srcOrd="0" destOrd="0" presId="urn:microsoft.com/office/officeart/2005/8/layout/hierarchy3"/>
    <dgm:cxn modelId="{37F691FE-3829-45AC-9932-97C21B0610EF}" type="presOf" srcId="{0209807A-C3B3-4054-8454-2B27ADD4F670}" destId="{F29A21B0-1AC1-4F34-BD22-66A46EA9B02A}" srcOrd="0" destOrd="0" presId="urn:microsoft.com/office/officeart/2005/8/layout/hierarchy3"/>
    <dgm:cxn modelId="{677EC8E3-C2F3-4722-A184-05D1F1A69AE5}" type="presOf" srcId="{C4880CAD-5C08-4C25-9DEB-FBCBEE67B5F5}" destId="{260CF016-8353-4DC3-AA42-EC1B0736E4CC}" srcOrd="0" destOrd="0" presId="urn:microsoft.com/office/officeart/2005/8/layout/hierarchy3"/>
    <dgm:cxn modelId="{5E550ED1-B666-4782-A3F8-E92C0B573534}" srcId="{5505114E-8D73-43C9-A0F4-9332B7289FED}" destId="{0209807A-C3B3-4054-8454-2B27ADD4F670}" srcOrd="2" destOrd="0" parTransId="{99311990-85AC-4E8C-B2E3-3699CD46BEB4}" sibTransId="{748A41BD-38CE-4487-84B2-97C7B5618966}"/>
    <dgm:cxn modelId="{324A42D4-3EF1-4CE6-B56C-F68BA038DA36}" type="presOf" srcId="{82FF47F3-83C1-48EF-8822-6C669A6B59ED}" destId="{E049F4AB-0053-4A09-B5A1-285ADE46237F}" srcOrd="1" destOrd="0" presId="urn:microsoft.com/office/officeart/2005/8/layout/hierarchy3"/>
    <dgm:cxn modelId="{802D9F9A-2084-4ECB-9421-6CCAA4F9EDDB}" type="presOf" srcId="{99311990-85AC-4E8C-B2E3-3699CD46BEB4}" destId="{381A3192-F32B-4EC5-912F-11F91769FB5F}" srcOrd="0" destOrd="0" presId="urn:microsoft.com/office/officeart/2005/8/layout/hierarchy3"/>
    <dgm:cxn modelId="{F475262F-12CF-4201-B948-5645D2869678}" type="presOf" srcId="{48C71B92-ADE2-4ED0-B746-752F71576336}" destId="{F15B3E6E-A267-4C5C-BBD6-00395AD6E7FC}" srcOrd="0" destOrd="0" presId="urn:microsoft.com/office/officeart/2005/8/layout/hierarchy3"/>
    <dgm:cxn modelId="{67B14F6C-0361-4220-9D33-94AB77EB810B}" type="presOf" srcId="{9AA43BF8-6236-4936-B26A-2F8C348A3DB3}" destId="{172AF182-E739-4EF1-94F8-B9BA4E3B08BB}" srcOrd="0" destOrd="0" presId="urn:microsoft.com/office/officeart/2005/8/layout/hierarchy3"/>
    <dgm:cxn modelId="{92FD5527-1A5E-42E6-95AE-DBE0057C656C}" srcId="{82FF47F3-83C1-48EF-8822-6C669A6B59ED}" destId="{46FF17A1-4E5E-4CC9-90B6-F47D0C2BDD86}" srcOrd="2" destOrd="0" parTransId="{C4880CAD-5C08-4C25-9DEB-FBCBEE67B5F5}" sibTransId="{D28F477D-4F31-481F-893B-0B9799CA5C25}"/>
    <dgm:cxn modelId="{ABEA165F-A705-43BD-839D-9033DFF14786}" type="presParOf" srcId="{822DD2C2-81BC-4429-BA79-4A1306387016}" destId="{8A15C94E-9A05-4FC6-9FEF-F9536552FF93}" srcOrd="0" destOrd="0" presId="urn:microsoft.com/office/officeart/2005/8/layout/hierarchy3"/>
    <dgm:cxn modelId="{BC7366C4-5CFB-4CC8-8163-0753FBD9DAD5}" type="presParOf" srcId="{8A15C94E-9A05-4FC6-9FEF-F9536552FF93}" destId="{87606FDF-79F5-4A44-9891-3841733A6C15}" srcOrd="0" destOrd="0" presId="urn:microsoft.com/office/officeart/2005/8/layout/hierarchy3"/>
    <dgm:cxn modelId="{8A8B232B-D948-44DE-95E0-98917D2DB997}" type="presParOf" srcId="{87606FDF-79F5-4A44-9891-3841733A6C15}" destId="{1D815012-57C5-4C8B-AA0B-50AA8FA21FD8}" srcOrd="0" destOrd="0" presId="urn:microsoft.com/office/officeart/2005/8/layout/hierarchy3"/>
    <dgm:cxn modelId="{5C2382E4-8504-417D-A17F-6527301564B2}" type="presParOf" srcId="{87606FDF-79F5-4A44-9891-3841733A6C15}" destId="{2B1AF7BA-B719-44CD-BDF6-5B5826D0B0CB}" srcOrd="1" destOrd="0" presId="urn:microsoft.com/office/officeart/2005/8/layout/hierarchy3"/>
    <dgm:cxn modelId="{2553E813-67B6-4025-98D8-DD6D7447A050}" type="presParOf" srcId="{8A15C94E-9A05-4FC6-9FEF-F9536552FF93}" destId="{C099D717-C90A-4670-9EA8-7ECA1E7845A2}" srcOrd="1" destOrd="0" presId="urn:microsoft.com/office/officeart/2005/8/layout/hierarchy3"/>
    <dgm:cxn modelId="{0E72AB79-DF48-4ECA-AC43-C2B3061F7E76}" type="presParOf" srcId="{C099D717-C90A-4670-9EA8-7ECA1E7845A2}" destId="{172AF182-E739-4EF1-94F8-B9BA4E3B08BB}" srcOrd="0" destOrd="0" presId="urn:microsoft.com/office/officeart/2005/8/layout/hierarchy3"/>
    <dgm:cxn modelId="{DB875F4A-C273-48B3-AD2F-8F25F855F15A}" type="presParOf" srcId="{C099D717-C90A-4670-9EA8-7ECA1E7845A2}" destId="{53D4A800-3CFE-44D3-9195-A57C23CF65C8}" srcOrd="1" destOrd="0" presId="urn:microsoft.com/office/officeart/2005/8/layout/hierarchy3"/>
    <dgm:cxn modelId="{9187E71B-F5CC-4D32-986F-C3828028B1E3}" type="presParOf" srcId="{C099D717-C90A-4670-9EA8-7ECA1E7845A2}" destId="{041816B0-8009-4425-800B-73C2544A3B18}" srcOrd="2" destOrd="0" presId="urn:microsoft.com/office/officeart/2005/8/layout/hierarchy3"/>
    <dgm:cxn modelId="{AE4B453B-36AF-4826-918E-F6B751D9587B}" type="presParOf" srcId="{C099D717-C90A-4670-9EA8-7ECA1E7845A2}" destId="{B34F06DA-B297-4A8D-8036-47C12025EBB0}" srcOrd="3" destOrd="0" presId="urn:microsoft.com/office/officeart/2005/8/layout/hierarchy3"/>
    <dgm:cxn modelId="{8144E144-790A-465D-BC12-9C9A0557CB46}" type="presParOf" srcId="{C099D717-C90A-4670-9EA8-7ECA1E7845A2}" destId="{381A3192-F32B-4EC5-912F-11F91769FB5F}" srcOrd="4" destOrd="0" presId="urn:microsoft.com/office/officeart/2005/8/layout/hierarchy3"/>
    <dgm:cxn modelId="{BA9245C0-5B40-475B-8BC1-680B8F940A00}" type="presParOf" srcId="{C099D717-C90A-4670-9EA8-7ECA1E7845A2}" destId="{F29A21B0-1AC1-4F34-BD22-66A46EA9B02A}" srcOrd="5" destOrd="0" presId="urn:microsoft.com/office/officeart/2005/8/layout/hierarchy3"/>
    <dgm:cxn modelId="{E270C171-DFE0-481D-A7E7-8D6211F4DEB4}" type="presParOf" srcId="{822DD2C2-81BC-4429-BA79-4A1306387016}" destId="{593759A0-CE49-4620-8BC4-A08190A48F9A}" srcOrd="1" destOrd="0" presId="urn:microsoft.com/office/officeart/2005/8/layout/hierarchy3"/>
    <dgm:cxn modelId="{59865290-6364-42B8-A354-3639B7C74970}" type="presParOf" srcId="{593759A0-CE49-4620-8BC4-A08190A48F9A}" destId="{218A2A21-EC2C-4544-B4D1-436A67A52435}" srcOrd="0" destOrd="0" presId="urn:microsoft.com/office/officeart/2005/8/layout/hierarchy3"/>
    <dgm:cxn modelId="{0DC48D96-18A2-4ECC-9E17-CD10F7CF8A19}" type="presParOf" srcId="{218A2A21-EC2C-4544-B4D1-436A67A52435}" destId="{4AF54B3A-ECB9-462B-B8E4-96A131FCFF68}" srcOrd="0" destOrd="0" presId="urn:microsoft.com/office/officeart/2005/8/layout/hierarchy3"/>
    <dgm:cxn modelId="{435B2978-093D-447C-8F37-EAF8F7AE63B8}" type="presParOf" srcId="{218A2A21-EC2C-4544-B4D1-436A67A52435}" destId="{E049F4AB-0053-4A09-B5A1-285ADE46237F}" srcOrd="1" destOrd="0" presId="urn:microsoft.com/office/officeart/2005/8/layout/hierarchy3"/>
    <dgm:cxn modelId="{34F85EF2-3375-4996-8EA0-BD8B9A13E60A}" type="presParOf" srcId="{593759A0-CE49-4620-8BC4-A08190A48F9A}" destId="{6AD5C534-27DF-4C82-9D10-2F589594F2E8}" srcOrd="1" destOrd="0" presId="urn:microsoft.com/office/officeart/2005/8/layout/hierarchy3"/>
    <dgm:cxn modelId="{6D42219C-5DEF-4A25-92CB-39C31F658348}" type="presParOf" srcId="{6AD5C534-27DF-4C82-9D10-2F589594F2E8}" destId="{F15B3E6E-A267-4C5C-BBD6-00395AD6E7FC}" srcOrd="0" destOrd="0" presId="urn:microsoft.com/office/officeart/2005/8/layout/hierarchy3"/>
    <dgm:cxn modelId="{3D4D0537-6B37-4E9E-AE92-2885001FE543}" type="presParOf" srcId="{6AD5C534-27DF-4C82-9D10-2F589594F2E8}" destId="{34CCDB4C-AAD2-4371-A72B-21B09797D0D8}" srcOrd="1" destOrd="0" presId="urn:microsoft.com/office/officeart/2005/8/layout/hierarchy3"/>
    <dgm:cxn modelId="{82F2A311-017F-479E-BE9C-86452D6F2E77}" type="presParOf" srcId="{6AD5C534-27DF-4C82-9D10-2F589594F2E8}" destId="{229A233E-30E9-49E6-8FF7-A7D5860E9BE8}" srcOrd="2" destOrd="0" presId="urn:microsoft.com/office/officeart/2005/8/layout/hierarchy3"/>
    <dgm:cxn modelId="{6BCC699C-F285-443E-99C5-8F30262CFFAC}" type="presParOf" srcId="{6AD5C534-27DF-4C82-9D10-2F589594F2E8}" destId="{AA1AC1B3-A917-455B-978E-A2C7075A5248}" srcOrd="3" destOrd="0" presId="urn:microsoft.com/office/officeart/2005/8/layout/hierarchy3"/>
    <dgm:cxn modelId="{33CD9A85-9DFC-4B37-B6D7-E36FD5AD8301}" type="presParOf" srcId="{6AD5C534-27DF-4C82-9D10-2F589594F2E8}" destId="{260CF016-8353-4DC3-AA42-EC1B0736E4CC}" srcOrd="4" destOrd="0" presId="urn:microsoft.com/office/officeart/2005/8/layout/hierarchy3"/>
    <dgm:cxn modelId="{1D7CD4F0-D910-460A-8345-F195F3491BE7}" type="presParOf" srcId="{6AD5C534-27DF-4C82-9D10-2F589594F2E8}" destId="{043F8A10-F9D7-462B-9D14-780796BF355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0.03818</cdr:x>
      <cdr:y>0.40834</cdr:y>
    </cdr:from>
    <cdr:to>
      <cdr:x>0.97288</cdr:x>
      <cdr:y>0.40834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304201" y="1656183"/>
          <a:ext cx="744644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fld id="{3EDB62DF-FF0D-4611-8E10-B5B04D9C004C}" type="datetimeFigureOut">
              <a:rPr lang="ru-RU" smtClean="0"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fld id="{A37C064A-C29B-460A-A659-D3821B2D85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180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2022 году показатель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общей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смертности населения значительно снизился по отношению к 2020 и 2021 годам, когда наблюдалась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сверхсмертность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фоне пандемии новой коронавирусной инфекции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-19. Показатель общей смертности за 2022 год является одним из самых низких по БУ «Сургутская городская клиническая поликлиника № 4» за последние 10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общей смертности за 2022 год занимают: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место – болезни системы кровообращения– 46,0% (310 случаев);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место - новообразования –– 19,6% (132 случая);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место – некоторые инфекционные и паразитарные болезни – 8,9% (60 случаев).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10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слайде представлены показатели смертности (на 100 тыс. населения) по классам в сравнении с 2021 годом. Видно, что несмотря на снижение показателя общей смертности, в четырех классах произошел рост смертности: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нервной системы – в 1,5 раза с 4,4 до 6,5 на 100 тыс. населения (2021 – 6 случаев; 2022 – 9 случаев), за счет регистрации случая смерти от болезни Альцгеймера и двух случаев смерти от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демиелинизирующих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болезней ЦНС, за 2021 год случаев смерти от данных заболеваний не зарегистрировано;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органов дыхания – на 16,1% с 11,8 до 13,7 на 100 тыс. населения (2021 г. – 16 случаев, 2022 г. – 19 случаев), за счет увеличения смертности от пневмоний (с 13 до 15 случаев);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органов пищеварения – на 10,4% с 34,7 до 38,3 на 100 тыс. населения (2021 г. – 47 случаев, 2022 г. – 53 случая), преимущественно за счет увеличения смертности от алкогольного цирроза печени с 5 до 9 случаев;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симптомы, признаки и отклонения, не классифицированные в других рубриках – в 5 раз с 3,0до 15,2 на 100 тыс. населения (2021 г. – 4 случая, 2022 г. – 21 случай, в том числе 1 ребенок). </a:t>
            </a:r>
          </a:p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476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слайде показано количество умерших по участкам по поликлинике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взрослых «Нефтяник». </a:t>
            </a:r>
          </a:p>
          <a:p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Диаметр пузырька на диаграмме соответствует количеству умерших, цветом выделены участки по отделениям. </a:t>
            </a:r>
          </a:p>
          <a:p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Наименьшие показатели (3 умерших) на участках 35 (ТО1) и 47 (ТО2). Эти участки были сформированы вновь путем выделения из 46 (ТО1) и 24 (ТО3) соответственно, указано количество умерших на 35 и 47 участках за </a:t>
            </a:r>
            <a:r>
              <a:rPr lang="en-US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 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квартал 2022 г.</a:t>
            </a:r>
          </a:p>
          <a:p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Наибольшее количество умерших отмечено в ТО № 3 (в том числе без учета геронтологического центра), наименьшее – в ТО № 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человек был прикреплен к учреждению, но не был прикреплен ни к одному участку, проживал на даче (участок 0).</a:t>
            </a:r>
          </a:p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144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408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111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трудоспособном возрасте за 2022 год умерло 234 человека, на 36 человек меньше, чем за 2021 год (273 человека). По полу: мужчин умерло 181 (77,4%), женщин – 53 (22,6%). За 2021 год умерло 190 мужчин (69,6%) и 83 женщины (30,4%).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общей смертности на 100 тыс. населения трудоспособного возраста уменьшился на 18,3% и составил 266,7, за 2021 год – 326,4.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смертности в трудоспособном возрасте за 2022 год ниже, чем в 2020 и 2021 году, но выше, чем в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доковидных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2018 и 2019 годах.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общей смертности трудоспособного населения по основным причинам: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1 месте – болезни системы кровообращения – 84 случая – 35,9%;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 месте – смертность от новообразований – 39 случаев – 16,7%;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3 месте – внешние причины – 31 случай – 13,2%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4 месте – заболевания органов пищеварения – 29 случаев – 12,4%;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5 месте – инфекционные и паразитарные заболевания – 21 случай – 9,0%.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5615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данном</a:t>
            </a:r>
            <a:r>
              <a:rPr lang="ru-RU" sz="9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слайде представлены показатели смертности в трудоспособном возрасте (на 100 тыс. населения) по классам в сравнении с 2021 годом. Видно, что несмотря на снижение показателя общей смертности, в нескольких классах произошел рост смертности: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органов пищеварения – на 20,4% с 27,5 до 33,1 на 100 тыс. населения трудоспособного возраста за счет роста смертности от болезней печени с 20 до 23 случаев и язвенной болезни желудка и двенадцатиперстной кишки с 1 до 3 случаев;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системы дыхания – на 18,8% с 4,8 до 5,7 на 100 тыс. населения трудоспособного возраста (с 4 до 5 случаев) за счет роста смертности от пневмоний с 3 до 4 случаев;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неуточненные причины смерти – в 15,2 раза с 1,2 до 18,2 на 100 тыс. населения трудоспособного возраста – с 1 до 16 случаев. Из 16 случаев 15 мужчин (93,8%) и 1 женщина (6,2%). Из числа умерших в данном классе 3 пациента были прикреплены к другим МО города, в том числе 1 умер на территории Республики Беларусь, 1 мужчина не обращался в БУ «Сургутская городская клиническая поликлиника № 4» и не был идентифицирован, умер в Сургутском районе. 3 пациента имели в анамнезе туберкулез и вирусный гепатит С, в том числе 1 мужчина 42 лет, обращался в БУ «Сургутская городская клиническая поликлиника № 4» в течение 2022 года по поводу хронического панкреатита, умер в стационаре после отравления метанолом. Остальные пациенты обращались в поликлинику редко, на диспансерном учете не состояли, диспансеризация проведена в 2015-2019 гг. 5 человек согласно базе учреждения работали в ПАО «СНГ», 1 – в ОАО «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ГазПромТрансГаз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информации о проведении профилактических осмотров в поликлинике нет.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эндокринной системы – умерло 2 человека, за 2021 год случаев смерти от эндокринных заболеваний не зарегистрировано: женщина 46 лет, причина смерти - ограниченный амилоидоз (инвалид 1 группы с 1997 г., вследствие автодорожной травмы перенесла осложненный компрессионно-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оскольчатый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перелом CVI-CVII, последствия травмы: спастический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тетрапарез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амилоидоз почек с 2015 года, осложнение – хроническая почечная недостаточность терминальной стадии, находилась на гемодиализе) и мужчина 5 лет от сахарного диабета 2 типа (гипертоническая болезнь, ИМ в 2005, 2020, 2022 г, ОНМК в 2006, 2011г. Получал льготные препараты, целевые показатели углеводного обмена не достигнуты. 11.10.2022 госпитализирован с ОНМК в БУ «СКТБ», смерть наступила в стационаре 08.11.2022);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болезни мочеполовой системы – в 1,9 раза с 1,2 до 2,3 на 100 тыс. населения трудоспособного возраста, с 1 до 2 случаев: мужчины 44 и 46 лет, оба умерли от нефритического синдрома. В первом случае в анамнезе хр.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гломерулонефрит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ХБП 3бА3, в январе 2022 г. был направлен на госпитализацию в нефрологическое отделение, переведен в инфекционный госпиталь с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-19, где наступила смерть. Во втором случае в анамнезе терминальный нефросклероз, ХБП 5 стадии, гемодиализ с 2008 г., в поликлинику обращался редко, наблюдался в диализном центре, умер на дому. </a:t>
            </a:r>
          </a:p>
          <a:p>
            <a:endParaRPr lang="ru-RU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572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смертности на дому за 2022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составил 136,7 на 100 тыс. населения (умерло 189 человек), что на 18,4% ниже, чем за 2021 год (умерло 227 человек, 167,5 на 100 тыс. населения). Количество умерших на дому снизилось на 38 человек. Доля умерших на дому к общему числу умерших за 2022 год составила 28,1%, за 2021 – 25,2%.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отметить, что с 2021 года при определении места смерти в КУ «Бюро СМЭ» изменились подходы: раньше место смерти «на дому» указывалось, если человек умер по месту прописки, сейчас – если умер в жилом помещении независимо от прописки. Поэтому показатели смертности на дому в последние 2 года более высокие. </a:t>
            </a:r>
          </a:p>
          <a:p>
            <a:r>
              <a:rPr lang="ru-RU" sz="1200" dirty="0" smtClean="0">
                <a:effectLst/>
              </a:rPr>
              <a:t>Структура смертности на дому по классам болезней:  </a:t>
            </a:r>
            <a:endParaRPr lang="ru-RU" dirty="0" smtClean="0">
              <a:effectLst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болезни системы кровообращения – 70,4% (133 случая);        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новообразования – 14,8% (28 случаев);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симптомы, признаки и отклонения от нормы – 7,4% (14 случаев);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болезни органов пищеварения - 3,2% (6 случаев);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внешние причины заболеваемости и смертности – 1,6% (3 случая);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болезни мочеполовой системы – 1,1% (2 случая);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некоторые инфекционные и паразитарные болезни, болезни органов дыхания, болезни нервной системы – по 0,5% (по 1 случаю).</a:t>
            </a:r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56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Выполнение плана по проведению диспансеризации</a:t>
            </a:r>
            <a:r>
              <a:rPr lang="ru-RU" baseline="0" dirty="0" smtClean="0"/>
              <a:t> и профилактических медицинских осмотров в 2022 году  составило 100,0%. Из числа взрослого населения диспансеризацию и профилактические осмотры (включая периодические) прошли 29 595 чел., углубленную диспансеризацию – 13 760 чел., детского – 30 103 чел. Охват профилактическими мероприятиями взрослого населения составил  27,5%, детского – 93,4% от численности прикрепленного населения на 31.12.2022.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138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Целевые показатели регионального</a:t>
            </a:r>
            <a:r>
              <a:rPr lang="ru-RU" baseline="0" dirty="0" smtClean="0"/>
              <a:t> </a:t>
            </a:r>
            <a:r>
              <a:rPr lang="ru-RU" b="0" baseline="0" dirty="0" smtClean="0"/>
              <a:t>проекта «</a:t>
            </a:r>
            <a:r>
              <a:rPr lang="ru-RU" sz="1200" b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Борьба с сердечно-сосудистыми заболеваниями</a:t>
            </a:r>
            <a:r>
              <a:rPr lang="ru-RU" b="0" baseline="0" dirty="0" smtClean="0"/>
              <a:t>» выполнены.</a:t>
            </a:r>
          </a:p>
          <a:p>
            <a:r>
              <a:rPr lang="ru-RU" b="0" baseline="0" dirty="0" smtClean="0"/>
              <a:t>На 2022 год не были определены целевые показатели смертности от БСК, однако целью регионального проекта является снижение смертности по ХМАО – Югре до 225,7 на 100 тыс. населения к 2025 году, и в 2022 году мы впервые смогли достичь этого показателя. Задача – удержать его до конца реализации национального проекта.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259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32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Целевые показатели регионального проекта «Борьба с онкологическими заболеваниями» на 2022 год утверждены приказом Депздрава Югры от 15.06.2022 № 968 для БУ «Сургутская окружная больница» и формируются на основании статистических данных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онкоцентра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то же время первичным онкологическим кабинетом учреждения при взаимодействии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онкоцентром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производится оценка исполнения целевых показателей регионального проекта по учреждению с целью разработки плана мероприятий по борьбе с злокачественными заболеваниями, в том числе по снижению смертности.</a:t>
            </a:r>
          </a:p>
          <a:p>
            <a:r>
              <a:rPr lang="ru-RU" b="0" baseline="0" dirty="0" smtClean="0"/>
              <a:t>По результатам оценки исполнения целевых показателей, не выполнены два показателя:</a:t>
            </a:r>
          </a:p>
          <a:p>
            <a:r>
              <a:rPr lang="ru-RU" b="0" baseline="0" dirty="0" smtClean="0"/>
              <a:t>- доля лиц с онкологическими заболеваниями, прошедших обследование и/или лечение в текущем году из числа состоящих под диспансерным наблюдением (застрахованных в системе ОМС) – выполнение 63,5% (ЦП = 70,0%). Следует заметить, что показатель рассчитан по пациентам, состоящим под диспансерным наблюдением в БУ «Сургутская городская клиническая поликлиника № 4». В соответствии с Порядком оказания медицинской помощи населению при онкологических заболеваниях, утвержденным приказом МЗ РФ от 19.02.2021 № 116н, а также в соответствии с приказом Депздрава Югры от 05.05.2022 № 762 «Об организации оказания медицинской помощи жителям ХМАО – Югры при злокачественных новообразованиях» диспансерное наблюдение лиц с ЗНО осуществляется в первую очередь в ЦАОП. Для формирования сводного показателя по городу Сургуту данные о количестве состоящих под диспансерным наблюдением больных с ЗНО и о количестве прошедших обследование и/ или лечение ежемесячно направляются в </a:t>
            </a:r>
            <a:r>
              <a:rPr lang="ru-RU" b="0" baseline="0" dirty="0" err="1" smtClean="0"/>
              <a:t>онкоцентр</a:t>
            </a:r>
            <a:r>
              <a:rPr lang="ru-RU" b="0" baseline="0" dirty="0" smtClean="0"/>
              <a:t> БУ «Сургутская окружная клиническая больница». </a:t>
            </a:r>
          </a:p>
          <a:p>
            <a:r>
              <a:rPr lang="ru-RU" b="0" baseline="0" dirty="0" smtClean="0"/>
              <a:t>- удельный вес больных со злокачественными новообразованиями, состоящих на учете 5 лет и более – выполнение 53,7% (ЦП = 55,5%). Показатель также рассчитан по пациентам, состоящим под диспансерным наблюдением в БУ «Сургутская городская клиническая поликлиника № 4». Исполнение данного показателя по зоне обслуживания </a:t>
            </a:r>
            <a:r>
              <a:rPr lang="ru-RU" b="0" baseline="0" dirty="0" err="1" smtClean="0"/>
              <a:t>онкоцентра</a:t>
            </a:r>
            <a:r>
              <a:rPr lang="ru-RU" b="0" baseline="0" dirty="0" smtClean="0"/>
              <a:t> БУ «Сургутская окружная клиническая больница» (г. Сургут, </a:t>
            </a:r>
            <a:r>
              <a:rPr lang="ru-RU" b="0" baseline="0" dirty="0" err="1" smtClean="0"/>
              <a:t>Сургуткий</a:t>
            </a:r>
            <a:r>
              <a:rPr lang="ru-RU" b="0" baseline="0" dirty="0" smtClean="0"/>
              <a:t> район) составляет 54,7%.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61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baseline="0" dirty="0" smtClean="0"/>
              <a:t>На 2022 год не были определены целевые показатели смертности от БСК, однако целью регионального проекта является снижение смертности по ХМАО – Югре до 99,5 на 100 тыс. населения к 2030 году, и в 2022 году мы впервые смогли достичь этого показателя. Задача – удержать его до конца реализации национального проекта.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42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baseline="0" dirty="0" smtClean="0"/>
              <a:t>Целевые показатели регионального проекта «Детское здравоохранение» выполнены.</a:t>
            </a:r>
          </a:p>
          <a:p>
            <a:r>
              <a:rPr lang="ru-RU" b="0" baseline="0" dirty="0" smtClean="0"/>
              <a:t>В перечень целевых показателей включены также показатели  младенческой смертности, смертности детей от 0 до 4 лет, смертности детей от 0 до 17 лет, эти показатели также выполнены, ранее мы их уже рассмотрели.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7153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baseline="0" dirty="0" smtClean="0"/>
              <a:t>Целевым показателем данного проекта является </a:t>
            </a:r>
            <a:r>
              <a:rPr lang="ru-RU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прироста первичной заболеваемости ожирением на 6,3%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2022 году показатель первичной заболеваемости ожирением в БУ «Сургутская городская клиническая поликлиника № 4» составил 7,37 на 1000 населения, что в 2,4 раза выше, чем в 2021 году (3,06 на 1000). Рост произошел за счет выявления ожирения при проведении диспансеризации взрослого населения – впервые выявлено 940 случаев ожирения, из них 489 – при диспансеризации. Учреждение детей от 0 до 14 лет выявлено 67 случаев ожирения, показатель составил 2,09 на 1000 детского населения, это всего на 0,5% больше, чем за 2021 год (58 случаев, 2,08 на 1000). </a:t>
            </a:r>
            <a:endParaRPr lang="ru-RU" b="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4174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0649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2022 год по обращаемости зарегистрировано 204 560 заболеваний, в том числе зарегистрировано впервые – 109 114 - 53,3 % (2021 г. – 194 982 заболевания, впервые – 111721 – 57,3 %).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общей заболеваемости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увеличился на 2,8% и составил 1479,9 на 1000 населения (2021г. – 1439,1 на 1000 среднегодового обслуживаемого населения).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общей заболеваемости: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место – болезни органов дыхания (без 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-19) – 30,3%;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место – болезни системы кровообращения – 13,0;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место – болезни эндокринной системы – 9,8%;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место – болезни мочеполовой системы – 9,7%;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место – 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 – 7,1%;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место – болезни костно-мышечной системы и соединительной ткани – 5,8%.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78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Уровень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первичной заболеваемости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снизился на 4,3% и составил 789,4 на 1000 населения (2021 г. – 824,6 на 1000 среднегодового обслуживаемого населения).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общей заболеваемости: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место – болезни органов дыхания (без 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-19) – 51,5%;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место – 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 – 13,3%;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место – болезни мочеполовой системы – 8,1%;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место – некоторые инфекционные и паразитарные болезни – 3,7%;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место – болезни эндокринной системы – 3,4%.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Количество зарегистрированных ОРВИ и 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OVID</a:t>
            </a:r>
            <a:r>
              <a:rPr lang="ru-RU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 составило 66 256 случаев – 60,7% от общего количества впервые выявленных заболеваний, в 2021 году – 61,9%.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68786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декабря 2020 в БУ «Сургутская городская клиническая поликлиника №4» перешла на формирование направления на медико-социальную экспертизу (форма 088/у) в электронной медицинской карте с направлением в РЭМД.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Всего направлено в 2022 году 348 человек.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первичного выхода на инвалидность увеличился на 23,4% в сравнении с 2021 годом с 25,2 до 31,1 на 10 000 прикрепленного населения.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Всего признано лиц трудоспособного возраста первично в 2022 году 166 человек.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первичной инвалидности трудоспособного возраста увеличился на 23,5% с 15,3 до 18,9 на 10 000 прикрепленного населения трудоспособного возраста в сравнении с 2020 годом.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D94956A-DE7D-40D0-869E-175324DC8B82}" type="slidenum">
              <a:rPr lang="ru-RU" altLang="ru-RU">
                <a:latin typeface="Calibri" panose="020F0502020204030204" pitchFamily="34" charset="0"/>
              </a:rPr>
              <a:pPr eaLnBrk="1" hangingPunct="1"/>
              <a:t>27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805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ОМС выполнено в 2022 году (с учетом снятий):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430 964 случаев посещений с профилактической целью – объемы выполнены на 100,0% (в 2021 году – 437 396 случаев – 101,1%);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58 092 посещения с связи с оказанием неотложной помощи - объемы выполнены на 100,0% (в 2021 году – 62 764 посещения – 100,0%);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207 467 обращений по поводу заболевания – объемы выполнены на 100,0% (в 2021 году – 186 432 обращения – 100,0%);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8 319 исследований на компьютерном томографе, выполнение плановых объемов составило 100,0% (в 2021 году – 10 048 исследований – 100,0%);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17 213 ультразвуковых исследований сердечно-сосудистой системы, выполнение плановых объемов составило 100,0% (до апреля 2022 года включали ультразвуковые исследования плода, в 2021 году – 19 748 исследований);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4 820 эндоскопических исследования (ЭДИ) – выполнение плановых объемов составило 100,0% (за 2021 год – 4 009 ЭДИ);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5 015 случаев медицинской помощи в дневных стационарах) - выполнение плановых объемов составило 100,0% (в 2021 году – 5 075 случаев).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Число медико-экономических экспертиз страховых медицинских организаций (СМО) в 2022 году возросло до 58, количество запрошенных случаев возросло в 1,14 раза     с 15 154 до 17 423, число выявленных дефектов увеличилась в 1,87 раза с 81 до 151, сумма удержаний увеличилась в 2,7 раза с 219 922,43 до 611 439,91 руб.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структуре выявленных дефектов по результатам МЭЭ: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1-м месте код 244 – Наличие признаков искажения сведений, представленных медицинской документации (дописки, исправления, "вклейки", полное переоформление с искажением сведений о проведенных диагностических и лечебных мероприятий, клинической картине заболевания; расхождение сведений об оказании медицинской помощи в различных разделах медицинской документации и/или учетно-отчетной документации, запрошенной на проведение экспертизы) – 47 случаев (47,5%);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2-м месте код 45 – Отсутствие в ПМД добровольных информированных согласий на медицинское вмешательство – 27 случаев (27,3%);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3-м месте код 49 – Включение в счет на оплату медицинской помощи при отсутствии в медицинской документации сведений, подтверждающих факт оказания медицинской помощи – 25 случаев (25,3%).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Число ЭКМП снизилось в 1,27 раза с 73 до 58, количество запрошенных случаев уменьшилось с 3026 до 1 560, число выявленных дефектов снизилось в 1,21 раза до 100, сумма удержаний снизилась в 1,34 раза.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выявленных дефектов по результатам ЭКМП: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1-м месте код 255 – Невыполнение или несвоевременное выполнение диагностических или лечебных мероприятий, не повлиявшие на состояние здоровья пациента – 50 случаев (63,3%);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2-м месте код 287 –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Непроведение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диспансерного наблюдения застрахованного лица – 15 случаев (19,0%);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3-м месте код 133/271/283 – Необоснованное назначение ЛП с риском для жизни – 14 случаев (17,7%).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303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итогам 2022 года, выполнение государственного задания составило: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первичная медико-санитарная помощь, не включенная в базовую программу обязательного медицинского страхования (в части профилактики) – 4 746 посещений (72,8%);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первичная медико-санитарная помощь, включенная в базовую программу обязательного медицинского страхования – 2 320 посещений (99,7%);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паллиативная медицинская помощь – 1 683 посещения (99,4%);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обеспечения полноценным питанием беременных женщин, кормящих матерей – 570 человек (114,0%);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обеспечения полноценным питанием детей в возрасте до трех лет – 5 066 человек (136,0%).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Отмечается невыполнение объемов медицинской помощи, не включенной в базовую программу ОМС, в части профилактики, в связи с уменьшением оказания профилактической помощи в период повышенной заболеваемости ОРВИ 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Объемы обеспечения полноценным питанием беременных женщин, кормящих матерей перевыполнены, в связи с назначением питания по факту обращения при наличии показаний. Объем выдачи бесплатного питания для детей в возрасте до трех лет перевыполнены в связи с о изменением характера обеспечения молочными продуктами питания на заявительный.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13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6330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228600" algn="just"/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Плановая мощность учреждения составляет 1 631 посещение в смену.</a:t>
            </a:r>
            <a:r>
              <a:rPr lang="ru-RU" altLang="ru-RU" sz="9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плановой мощности учреждения на 125,8% .</a:t>
            </a:r>
          </a:p>
          <a:p>
            <a:pPr indent="228600" algn="just"/>
            <a:endParaRPr lang="ru-RU" altLang="ru-RU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2022 году выполнено всего 1 050 393 посещения, что на 0,6% больше, чем в предыдущем году (2021 г. – 1 044 185). Посещения по заболеванию составили 65,0% - 682 949 посещений (2021 г. – 59,8%, 624 172 посещения), профилактические – 35,0% -  367 444 посещения (2021 г. – 40,2%, 420 013 посещений). Коэффициент профилактической активности составил 0,35.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Посещения на дому составили 9,1% от всех посещений – 95 492 (2021 г. – 8,9%, 93 312 посещений).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сравнении с 2021 годом, при незначительном увеличении общего количества посещений отмечается увеличение количества посещений по заболеванию на 9,4%. Это связано с ограничением проведения профилактических мероприятий в период повышения заболеваемости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-19 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квартале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898284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Число среднегодовых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-мест дневного стационара на 31.12.2022 года по данным ФСН № 14-ДС «Сведения о деятельности дневных стационаров медицинских организаций», составило 148: терапевтических – 30; педиатрических соматических – 12; неврологических для детей – 40; неврологических для взрослых – 12; патологии беременности – 30; оториноларингологических для детей – 6, оториноларингологических для взрослых – 6, офтальмологических для взрослых – 10, офтальмологических для детей – 2.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2022 году в дневном стационаре пролечено 5 031 пациент (103,2% от утвержденного плана), проведено 46 217 дней лечения (89,5% от плана).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Работа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-места составила 312 дней (план – 349 дней). </a:t>
            </a: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Средняя длительность пребывания в дневном стационаре составила 9,2 дня, что на 11,0% ниже запланированного – 10,3 дня, за счет снижения средней длительности лечения на койках офтальмологического профиля для взрослых, где отмечается перевыполнение плана по количеству пролеченных больных.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Оборот </a:t>
            </a:r>
            <a:r>
              <a:rPr lang="ru-RU" sz="1200" b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пациенто</a:t>
            </a:r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-места составил 34,0, что на 0,6% выше запланированного (33,8).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Отмечается невыполнение плана по количеству пролеченных больных в дневном стационаре оториноларингологического профиля для детей – 50,3%, а также офтальмологического профиля для детей – 12,5% от утвержденного, при этом количество пролеченных больных на койках оториноларингологического профиля для взрослых составило 178,4%. </a:t>
            </a:r>
            <a:endParaRPr lang="ru-R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69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соответствии с планом мероприятий были уточнены списки участников ВОВ, инвалидов ВОВ, солдатских вдов, блокадников Ленинграда, бывших несовершеннолетних узников лагерей, что составило 91 человек: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участники ВОВ – 1 человек;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бывшие несовершеннолетние узники концлагерей (дети) – 2 человека;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блокадники Ленинграда – 3 человека;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вдовы инвалидов и участников ВОВ – 12 человек;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ветераны ВОВ – 73 человека.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Организовано медицинское обследование участковыми терапевтами данной категории граждан на дому и в поликлинике, осмотры узкими специалистами: окулистом, неврологом, урологом, эндокринологом, отоларингологом, травматологом, гинекологом.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Диспансерным осмотром в 2022 г. охвачены все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ветераны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(100%).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Активный врачебный патронаж на дому проводится постоянно, для обеспечения динамического наблюдения и   лечения. 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Транспортировка ветеранов ВОВ во время амбулаторного лечения и лабораторно-инструментального обследования проводится на транспорте, выделяемом социальной службой.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123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реализации мер социальной поддержки по обеспечению лекарственными средствами воспользовались правом в 2022 году 15 055 человек, выписано им 193 600 рецептов, получено лекарственных препаратов на сумму 300 362 465,99: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федеральные льготники (ОНЛП) – 1482 человека, оплачено льготных рецептов – 27 381, на сумму 40 489 607,25 руб.,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региональные льготники (РЛО) – получили рецепты 13 444 человека, оплачено рецептов – 165 198, на сумму – 160 285 014,81 руб.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орфанными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заболеваниями – воспользовалось льготой 12 человек, оплачено льготных рецептов – 294, на сумму 14 663 293,87 руб.,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лица, имеющие право на получение набора социальных услуг, включенные в региональный сегмент Федерального регистра больных 7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высокозатратными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нозологиями, воспользовались льготой – 117 человек, оплачено 727 рецептов, на сумму 84 924 550,06 руб.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сравнении с 2021 годом количество пациентов, получивших ЛЛО, увеличилось на 10,5%, количество выписанных рецептов – на 13,6%, объем финансирования увеличился на 17,5% (в 2021 году обеспечено льготными лекарственными препаратами 13 621 человек, выписано всего 170 375 рецептов, на сумму 255 639 450,70 руб.).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Среднее число рецептов, выписанных на 1 человека, увеличилась в сравнении с 2021 годом, на 2,8% и составила 12,9 рецептов (2021 г. – 12,5). Средняя стоимость одного рецепта увеличилась в сравнении с 2021 годом на 3,4% и составила 1 551,46 руб. (2021г. – 1500,45 руб.).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7970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состоянию на 01.01.2023 года штатная численность БУ «Сургутская городская клиническая поликлиника № 4» (далее – медицинская организация) составляет 1118 единиц (на 01.03.2023 – 1133 единицы) (врачей – 302,75 (на 01.03.2023 – 310) СМП – 589 (на 01.03.2023 – 594,75)). Число физических лиц составляет 1038 человек (на 01.03.20223 – 1041) из них врачей – 275 (на 01.03.2023 - 274), средний медицинский персонал (далее – СМП) – 544 (на 01.03.2023 – 547).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начала 2022 года принято на работу 105 сотрудников с медицинским образованием, из них: врачебный персонал – 58, СМП – 47. Всего с начала 2022 года выбыло 83 сотрудников с медицинским образованием, из них врачебный персонал – 45, СМП – 38.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765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2452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904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Численность обслуживаемого населения БУ «Сургутская городская клиническая поликлиника № 4» в 2022 году составила 139 720 человек (2021 – 136 729), в том числе: взрослых – 107 493 человека; детей (от 0 до 14 лет) – 28 289; подростков – 3 938.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Численность прикрепленного населения увеличилась за три года на 5 461 человека (на 4,1%): взрослого населения – на 4 904 человека (на 4,8%), детей (0-17 лет) – на 557 человек (на 1,8%).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0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dirty="0" smtClean="0"/>
              <a:t>Численность населения, прикрепленного к поликлинике</a:t>
            </a:r>
            <a:r>
              <a:rPr lang="ru-RU" baseline="0" dirty="0" smtClean="0"/>
              <a:t> для взрослых «Нефтяник», увеличилась в сравнении с 2021 годом, на 1,0% (на 950 чел.) и составила на 31.12.2022 – 91 832 чел. (66%).</a:t>
            </a:r>
          </a:p>
          <a:p>
            <a:pPr algn="l"/>
            <a:r>
              <a:rPr lang="ru-RU" baseline="0" dirty="0" smtClean="0"/>
              <a:t>Численность населения детской поликлиники уменьшилась на 0,1% (на 20 человек) и составила 24 180 чел.</a:t>
            </a:r>
          </a:p>
          <a:p>
            <a:pPr algn="l"/>
            <a:r>
              <a:rPr lang="ru-RU" baseline="0" dirty="0" smtClean="0"/>
              <a:t>Численность населения поликлиники поселка Юность увеличилась на 9,5% (на 2 061 чел.) и составила 23 708 чел., в том числе детское население увеличилось на 5,1% (на 393 ребенка), взрослое – на 11,9% (на 1 668 человек).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142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Удельный вес населения трудоспособного возраста в динамике увеличивается, старше трудоспособного возраста – уменьшается, преимущественно в связи с проводимым с 2019 года реформированием пенсионной системы Российской Федерации. Так, в 2022 году население старше трудоспособного возраста – это женщины 57 лет и старше, мужчины старше 62 года и старше (в 2020 году – женщины 55 лет и старше, мужчины 60 лет и старше). Удельный вес детского населения незначительно снизился за счет снижения рождаемости. </a:t>
            </a: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00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2022 год зарегистрировано 9 случаев мертворождения. Показатель мертворождаемости составил 4,4 на 1 тыс. родившихся живыми и мертвыми, что на 6,4% меньше, чем за 2021 год – 10 случаев – 4,7.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Случаев ранней неонатальной смертности (в возрасте до 7 суток) зарегистрировано не было (2021г. – 2 случая, 0,9 на 1000 родившихся живыми).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перинатальной смертности, в сравнении с 2021 годом, снизился на 24,1% и составил 4,4 на 1 тыс. родившихся живыми и мертвыми – за счет снижения мертворождаемости, отсутствия ранней неонатальной смертности.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младенческой смертности снизился в 3,8 раза и составил 0,5 на 1 тыс. родившихся живыми, умер 1 ребенок (2021 г. – 4 ребенка, 1,9 на 1 тыс. родившихся живыми). Целевой показатель на 2022 год составляет 3,9 на 1 тыс. родившихся живыми.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33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детской смертности на 100 тыс. детского населения, в сравнении с 2021 годом снизился на 29,0% и составил 15,6 (5 случаев), за 2021 год – 22,0 – 6 случаев. Целевой показатель на 2022 год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43,0 на 100 тыс. детского населения. Показатель детской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смертности за 2022 год является одним из самых низких за последние 5 лет.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смертности детей от 0 до 4-х лет уменьшился в 2,4 раза в сравнении с 2021 годом и составил 1,0 на 1 тыс. родившихся живыми (умерло 5 человек), за 2021 год – 2,4 на 1 тыс. родившихся живыми, умерло 5 детей. Целевой показатель на 2022 год составляет 4,9 на 1000 родившихся живыми. Показатель 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смертности детей от 0 до 4 лет за 2022 год является самым низким за последние 5 лет.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детской смертности по возрасту: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 1 года (младенческая смертность) – 1 случай, 20,0%; от 1 до 4 лет – 1 случай, 20,0%; от 5 до 17 лет – 3 случая, 60,0%. Из числа умерших детей 4 девочки (80,0%) и 1 мальчик (20,0%).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структуре детской смертности по причинам смерти на первом месте – внешние причины – 40,0% (2 случая), второе место разделили врожденные аномалии развития, ЗНО и неуточненные причины смерти – по 20,0%, по 1 случаю.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47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Показатель общей смертности на 1 тыс. среднегодового обслуживаемого населения в сравнении с 2021 годом снизился на 25,8% и составил в 2022 году – 4,9 (673 случая, в 2021 г. – 6,6 – 900 случаев).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Рождаемость, в сравнении с 2021 годом, снизилась на 3,9% и составила – 14,7 на 1 тыс. среднегодового обслуживаемого населения (2021 г. – 15,3). Показатель рождаемости за 2022 год является самым низким за последние 5 лет.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Естественный прирост увеличился на 12,6% в сравнении с 2021 г. и составил 9,8,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что в 2,1 раза выше уровня ХМАО за счет более высокого показателя рождаемости и более низкого показателя смертности.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C064A-C29B-460A-A659-D3821B2D85D6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3005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579F759-4873-483F-825C-7EF8856A40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3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5163D-360F-4E66-A273-4CF016A9AA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8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11013-CA83-4A25-B593-CE72B1D10A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2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71500"/>
            <a:ext cx="71628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33400" y="1447800"/>
            <a:ext cx="81915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7086600" y="65373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4191000" y="6553200"/>
            <a:ext cx="838200" cy="261938"/>
          </a:xfrm>
        </p:spPr>
        <p:txBody>
          <a:bodyPr/>
          <a:lstStyle>
            <a:lvl1pPr>
              <a:defRPr/>
            </a:lvl1pPr>
          </a:lstStyle>
          <a:p>
            <a:fld id="{7B26B577-F503-474B-92CD-8D474B8880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381000" y="6553200"/>
            <a:ext cx="1905000" cy="26193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45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30C8-241B-48D8-9F1E-7A6FC1DB9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3376" y="6282268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DA7B650-E4FB-4DBE-88A8-D9750F28F1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35EC7-DA58-49B5-B438-4D0F4E5816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6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09C52-44F2-48BA-BC67-D941D7DC81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0195-90DE-4BA3-88F4-4295BA3284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7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73F02-09BD-43B2-B4C9-2748C53EA9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85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B4CF7-5F70-4590-B4A0-9A1EB7D062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70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41C16-EC6E-4AAC-A0E2-B754C99A13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7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661BF3DD-738B-479C-9A35-32635C9639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5.xml"/><Relationship Id="rId5" Type="http://schemas.openxmlformats.org/officeDocument/2006/relationships/chart" Target="../charts/chart2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chart" Target="../charts/chart3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3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0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chart" Target="../charts/chart4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3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4581128"/>
            <a:ext cx="9144000" cy="21602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ИТОГИ ДЕЯТЕЛЬНОСТИ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БУ «</a:t>
            </a:r>
            <a:r>
              <a:rPr lang="ru-RU" sz="36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Сургутская городская </a:t>
            </a:r>
          </a:p>
          <a:p>
            <a:pPr algn="ctr" fontAlgn="auto">
              <a:spcAft>
                <a:spcPts val="0"/>
              </a:spcAft>
            </a:pPr>
            <a:r>
              <a:rPr lang="ru-RU" sz="3600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клиническая поликлиника № 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4»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 2022 год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60648"/>
            <a:ext cx="1259632" cy="124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32018"/>
            <a:ext cx="6722787" cy="44696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2270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893" y="120135"/>
            <a:ext cx="6858000" cy="4873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Общая смертность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" y="-11243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407303" y="586346"/>
            <a:ext cx="731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Показатель общей смертности составил 457,3 на 100 тыс.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населения.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Уровень общей смертности в сравнении с 2021 годом снизился на 26,7% и является одним из самых низких за последние 10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 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290988252"/>
              </p:ext>
            </p:extLst>
          </p:nvPr>
        </p:nvGraphicFramePr>
        <p:xfrm>
          <a:off x="768359" y="1573114"/>
          <a:ext cx="7956376" cy="1731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54612" y="263181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7C80"/>
                </a:solidFill>
              </a:rPr>
              <a:t>!</a:t>
            </a:r>
            <a:endParaRPr lang="ru-RU" b="1" dirty="0">
              <a:solidFill>
                <a:srgbClr val="FF7C80"/>
              </a:solidFill>
            </a:endParaRPr>
          </a:p>
        </p:txBody>
      </p:sp>
      <p:graphicFrame>
        <p:nvGraphicFramePr>
          <p:cNvPr id="3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200769"/>
              </p:ext>
            </p:extLst>
          </p:nvPr>
        </p:nvGraphicFramePr>
        <p:xfrm>
          <a:off x="1259632" y="3405188"/>
          <a:ext cx="6912768" cy="325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909" y="166090"/>
            <a:ext cx="7770602" cy="487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Смертность населения по основным классам болезней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0" y="-89175"/>
            <a:ext cx="1011097" cy="99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37093371"/>
              </p:ext>
            </p:extLst>
          </p:nvPr>
        </p:nvGraphicFramePr>
        <p:xfrm>
          <a:off x="-9311" y="748011"/>
          <a:ext cx="9144000" cy="609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79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/>
          <p:cNvCxnSpPr/>
          <p:nvPr/>
        </p:nvCxnSpPr>
        <p:spPr>
          <a:xfrm flipV="1">
            <a:off x="464116" y="3364063"/>
            <a:ext cx="8412420" cy="194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83562" y="166090"/>
            <a:ext cx="7770602" cy="487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умерших по терапевтическим участкам, поликлиника для взрослых «Нефтяник»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51" y="-76559"/>
            <a:ext cx="752453" cy="74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02847098"/>
              </p:ext>
            </p:extLst>
          </p:nvPr>
        </p:nvGraphicFramePr>
        <p:xfrm>
          <a:off x="0" y="620688"/>
          <a:ext cx="903649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>
            <a:off x="464116" y="2169875"/>
            <a:ext cx="147444" cy="1194188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6144" y="5382175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 № 1 (12 участков) – умерло 114 человек, среднее число умерших на участке – 9,5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 № 2 (11 участков) – умерло 99 человек, </a:t>
            </a:r>
            <a:r>
              <a:rPr lang="ru-RU" sz="1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среднее число умерших на участке –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9,0</a:t>
            </a:r>
          </a:p>
          <a:p>
            <a:r>
              <a:rPr lang="ru-RU" sz="1400" dirty="0" smtClean="0">
                <a:solidFill>
                  <a:srgbClr val="2A9E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 № 3 (12 участков) – умерло 162 человека (геронтологический центр – 9 чел.), </a:t>
            </a:r>
          </a:p>
          <a:p>
            <a:pPr marL="354013"/>
            <a:r>
              <a:rPr lang="ru-RU" sz="1400" dirty="0" smtClean="0">
                <a:solidFill>
                  <a:srgbClr val="2A9E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среднее число умерших на участке – 13,5 (без учета геронтологического центра – 12,8)</a:t>
            </a:r>
          </a:p>
          <a:p>
            <a:pPr marL="354013" indent="-354013"/>
            <a:r>
              <a:rPr lang="ru-RU" sz="1400" dirty="0" smtClean="0">
                <a:solidFill>
                  <a:srgbClr val="D32B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 № 4 (12 участков) – умерло 140 человек, среднее число умерших на участке – 11,7</a:t>
            </a:r>
            <a:endParaRPr lang="ru-RU" sz="1400" dirty="0" smtClean="0">
              <a:solidFill>
                <a:srgbClr val="2A9E4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человек был прикреплен к учреждению, но не был прикреплен ни к одному участку (участок 0)</a:t>
            </a:r>
            <a:endParaRPr lang="ru-RU" sz="140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975" y="1655739"/>
            <a:ext cx="28540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Среднее число умерших на 1 участке </a:t>
            </a:r>
          </a:p>
          <a:p>
            <a:r>
              <a:rPr lang="ru-RU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учреждению) – 11,3</a:t>
            </a:r>
            <a:endParaRPr lang="ru-RU" sz="1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83562" y="166090"/>
            <a:ext cx="7770602" cy="487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умерших по терапевтическим участкам, поликлиника поселка Юность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51" y="-76559"/>
            <a:ext cx="752453" cy="74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206486965"/>
              </p:ext>
            </p:extLst>
          </p:nvPr>
        </p:nvGraphicFramePr>
        <p:xfrm>
          <a:off x="421759" y="1124745"/>
          <a:ext cx="7966665" cy="4055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5960" y="3781266"/>
            <a:ext cx="28540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Среднее число умерших на 1 участке </a:t>
            </a:r>
          </a:p>
          <a:p>
            <a:r>
              <a:rPr lang="ru-RU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3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</a:t>
            </a:r>
            <a:r>
              <a:rPr lang="ru-RU" sz="13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учреждению) – 11,3</a:t>
            </a:r>
            <a:endParaRPr lang="ru-RU" sz="13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983562" y="2898187"/>
            <a:ext cx="72008" cy="895655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8202" y="5442696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ТО поликлиники поселка Юность (8 участков) – умерло 89 чел., </a:t>
            </a: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среднее число умерших на участке – 11,1</a:t>
            </a:r>
          </a:p>
        </p:txBody>
      </p:sp>
    </p:spTree>
    <p:extLst>
      <p:ext uri="{BB962C8B-B14F-4D97-AF65-F5344CB8AC3E}">
        <p14:creationId xmlns:p14="http://schemas.microsoft.com/office/powerpoint/2010/main" val="157301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83562" y="166090"/>
            <a:ext cx="7770602" cy="487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умерших из числа неприкрепленного населения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251" y="-76559"/>
            <a:ext cx="752453" cy="74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943952211"/>
              </p:ext>
            </p:extLst>
          </p:nvPr>
        </p:nvGraphicFramePr>
        <p:xfrm>
          <a:off x="611560" y="1579216"/>
          <a:ext cx="799575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4407" y="836712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 общего числа умерших 45 человек (6,7%) не были прикреплены к БУ «Сургутская городская клиническая поликлиника № 4» 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64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5893" y="120135"/>
            <a:ext cx="6858000" cy="4873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Смертность в трудоспособном возрасте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31" y="-11243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514876373"/>
              </p:ext>
            </p:extLst>
          </p:nvPr>
        </p:nvGraphicFramePr>
        <p:xfrm>
          <a:off x="890675" y="1189262"/>
          <a:ext cx="7956376" cy="221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475248"/>
              </p:ext>
            </p:extLst>
          </p:nvPr>
        </p:nvGraphicFramePr>
        <p:xfrm>
          <a:off x="1115616" y="3431084"/>
          <a:ext cx="6912768" cy="3253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15616" y="607498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Показатель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смертности в трудоспособном возрасте составил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266,7</a:t>
            </a:r>
          </a:p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на 100 тыс. среднегодового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населения, умерло 234 человека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6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087" y="166090"/>
            <a:ext cx="7493049" cy="4873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Смертность населения в трудоспособном возрасте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017" name="AutoShape 9"/>
          <p:cNvSpPr>
            <a:spLocks noChangeAspect="1" noChangeArrowheads="1" noTextEdit="1"/>
          </p:cNvSpPr>
          <p:nvPr/>
        </p:nvSpPr>
        <p:spPr bwMode="gray">
          <a:xfrm flipH="1">
            <a:off x="4868863" y="34051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0" y="-89175"/>
            <a:ext cx="1011097" cy="997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64280905"/>
              </p:ext>
            </p:extLst>
          </p:nvPr>
        </p:nvGraphicFramePr>
        <p:xfrm>
          <a:off x="0" y="655818"/>
          <a:ext cx="9144000" cy="6091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58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2838" y="256134"/>
            <a:ext cx="6512511" cy="4925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Смертность на дому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255467" y="726304"/>
            <a:ext cx="77343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дому умерло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 человек,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136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тыс. среднегодового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населения, что ниже уровня 2021 года на 18,4%. Число умерших на дому снизилось на 38 человек.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30"/>
          <p:cNvSpPr txBox="1">
            <a:spLocks noChangeArrowheads="1"/>
          </p:cNvSpPr>
          <p:nvPr/>
        </p:nvSpPr>
        <p:spPr bwMode="gray">
          <a:xfrm>
            <a:off x="882426" y="614432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ru-RU" sz="2400" b="1" dirty="0" smtClean="0">
                <a:solidFill>
                  <a:schemeClr val="bg1"/>
                </a:solidFill>
              </a:rPr>
              <a:t>6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47" name="Диаграмма 46"/>
          <p:cNvGraphicFramePr/>
          <p:nvPr>
            <p:extLst>
              <p:ext uri="{D42A27DB-BD31-4B8C-83A1-F6EECF244321}">
                <p14:modId xmlns:p14="http://schemas.microsoft.com/office/powerpoint/2010/main" val="969665211"/>
              </p:ext>
            </p:extLst>
          </p:nvPr>
        </p:nvGraphicFramePr>
        <p:xfrm>
          <a:off x="683568" y="1604969"/>
          <a:ext cx="7956376" cy="2040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844917"/>
              </p:ext>
            </p:extLst>
          </p:nvPr>
        </p:nvGraphicFramePr>
        <p:xfrm>
          <a:off x="882426" y="4032766"/>
          <a:ext cx="6912768" cy="2806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2427" y="269225"/>
            <a:ext cx="8230624" cy="648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целевых показателей региональных проектов 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Здравоохранение» и «Демография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s://img2.freepng.ru/20190615/czi/kisspng-clip-art-physician-medicine-doctors-visit-health-5d0538ccb17784.362286401560623308726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97" r="9421"/>
          <a:stretch/>
        </p:blipFill>
        <p:spPr bwMode="auto">
          <a:xfrm>
            <a:off x="251520" y="4160322"/>
            <a:ext cx="2448272" cy="24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media.baamboozle.com/uploads/images/332463/1618636363_13185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88" y="1923126"/>
            <a:ext cx="2512855" cy="272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756" y="1847909"/>
            <a:ext cx="4957886" cy="164660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Диспансеризация и профилактические осмотры (в т.ч. периодические) в 2022 году: </a:t>
            </a:r>
          </a:p>
          <a:p>
            <a:endParaRPr lang="ru-RU" sz="11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Взрослые –                      чел. </a:t>
            </a:r>
          </a:p>
          <a:p>
            <a:endParaRPr lang="ru-RU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Дети –                    чел.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4" y="1146295"/>
            <a:ext cx="89212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Развитие системы оказания первичной медико-санитарной помощи</a:t>
            </a:r>
            <a:endParaRPr lang="ru-RU" sz="2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2534101"/>
            <a:ext cx="943004" cy="3797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29 596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24930" y="3027915"/>
            <a:ext cx="906999" cy="3797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30 103</a:t>
            </a:r>
            <a:endParaRPr lang="ru-RU" sz="2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34684" y="3644991"/>
            <a:ext cx="3233460" cy="138499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Углубленная 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диспансеризация в 2022 году: 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Взрослые –                      чел.</a:t>
            </a:r>
          </a:p>
          <a:p>
            <a:pPr>
              <a:spcAft>
                <a:spcPts val="0"/>
              </a:spcAft>
            </a:pPr>
            <a:endParaRPr lang="ru-RU" sz="12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89338" y="4456007"/>
            <a:ext cx="943004" cy="3797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13 760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87520" y="6240769"/>
            <a:ext cx="5652326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Выполнение целевых показателей:                 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07187" y="5564591"/>
            <a:ext cx="831542" cy="3797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27,5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740352" y="5564591"/>
            <a:ext cx="798988" cy="3797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93,4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89338" y="5167157"/>
            <a:ext cx="4968921" cy="815608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Охват профилактическими мероприятиями: </a:t>
            </a:r>
          </a:p>
          <a:p>
            <a:endParaRPr lang="ru-RU" sz="11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Взрослые –                  %           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Дети –                  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93088" y="6230399"/>
            <a:ext cx="827184" cy="3797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100,0</a:t>
            </a:r>
            <a:endParaRPr lang="ru-RU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png.pngtree.com/png-vector/20220520/ourmid/pngtree-heart-support-doctor-cardiology-team-png-image_46696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92" y="1340768"/>
            <a:ext cx="2718625" cy="241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2427" y="269225"/>
            <a:ext cx="8230624" cy="648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целевых показателей региональных проектов 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Здравоохранение» и «Демография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6365" y="1146295"/>
            <a:ext cx="71319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Борьба с сердечно-сосудистыми заболеваниями</a:t>
            </a: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val="3969381094"/>
              </p:ext>
            </p:extLst>
          </p:nvPr>
        </p:nvGraphicFramePr>
        <p:xfrm>
          <a:off x="3439" y="1586751"/>
          <a:ext cx="4496554" cy="407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1854035700"/>
              </p:ext>
            </p:extLst>
          </p:nvPr>
        </p:nvGraphicFramePr>
        <p:xfrm>
          <a:off x="4283968" y="3503126"/>
          <a:ext cx="4614497" cy="313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220072" y="6453336"/>
            <a:ext cx="3091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* - данные по ХМАО за 2022 год отсутствуют</a:t>
            </a:r>
            <a:endParaRPr lang="ru-RU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8172399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и задачи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«Сургутская городская клиническая поликлиника № 4»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01" y="1124744"/>
            <a:ext cx="8973095" cy="308544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Цель</a:t>
            </a: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- сохранение и укрепление здоровья населения территории обслуживания.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</a:p>
          <a:p>
            <a:pPr>
              <a:spcBef>
                <a:spcPts val="0"/>
              </a:spcBef>
            </a:pPr>
            <a:r>
              <a:rPr lang="ru-RU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Задачи</a:t>
            </a:r>
            <a:r>
              <a:rPr lang="ru-RU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ru-RU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52213" cy="1038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712165"/>
              </p:ext>
            </p:extLst>
          </p:nvPr>
        </p:nvGraphicFramePr>
        <p:xfrm>
          <a:off x="539552" y="2060848"/>
          <a:ext cx="835292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013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2427" y="269225"/>
            <a:ext cx="8230624" cy="648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целевых показателей региональных проектов 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Здравоохранение» и «Демография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6364" y="1146295"/>
            <a:ext cx="89212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Борьба с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онкологическими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заболеваниями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39623414"/>
              </p:ext>
            </p:extLst>
          </p:nvPr>
        </p:nvGraphicFramePr>
        <p:xfrm>
          <a:off x="323528" y="4077072"/>
          <a:ext cx="4395636" cy="2636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546591219"/>
              </p:ext>
            </p:extLst>
          </p:nvPr>
        </p:nvGraphicFramePr>
        <p:xfrm>
          <a:off x="4717082" y="4175408"/>
          <a:ext cx="442691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87658275"/>
              </p:ext>
            </p:extLst>
          </p:nvPr>
        </p:nvGraphicFramePr>
        <p:xfrm>
          <a:off x="4701941" y="1588632"/>
          <a:ext cx="4395636" cy="2560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07996064"/>
              </p:ext>
            </p:extLst>
          </p:nvPr>
        </p:nvGraphicFramePr>
        <p:xfrm>
          <a:off x="9168" y="1577182"/>
          <a:ext cx="4706848" cy="2571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601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2427" y="269225"/>
            <a:ext cx="8230624" cy="648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целевых показателей региональных проектов 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Здравоохранение» и «Демография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76364" y="1146295"/>
            <a:ext cx="89212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Борьба с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онкологическими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заболеваниями</a:t>
            </a:r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2886046278"/>
              </p:ext>
            </p:extLst>
          </p:nvPr>
        </p:nvGraphicFramePr>
        <p:xfrm>
          <a:off x="611560" y="1700808"/>
          <a:ext cx="5184576" cy="4160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403648" y="5861666"/>
            <a:ext cx="3564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* - данные по ХМАО за 2022 год отсутствуют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www.stlmag.com/downloads/328934/download/screening.jpg?cb=a845b8e1836dea83a6d7ff9f962e77ae&amp;w=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12618"/>
            <a:ext cx="2931041" cy="238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ignsymptom.com/wp-content/uploads/2020/08/Magnetic-resonance-imagin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49080"/>
            <a:ext cx="2991115" cy="20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0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skorohod-nn.ru/wp-content/uploads/2/d/6/2d64039271dcbaa7909f398b3f1389e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2" y="1352809"/>
            <a:ext cx="2380811" cy="2380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2427" y="269225"/>
            <a:ext cx="8230624" cy="648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целевых показателей региональных проектов 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Здравоохранение» и «Демография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43058" y="1125130"/>
            <a:ext cx="71319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Детское здравоохранение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utoShape 2" descr="https://lookaside.fbsbx.com/lookaside/crawler/media/?media_id=14739354163400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35788674"/>
              </p:ext>
            </p:extLst>
          </p:nvPr>
        </p:nvGraphicFramePr>
        <p:xfrm>
          <a:off x="1403648" y="2841070"/>
          <a:ext cx="7589051" cy="3933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87824" y="1666053"/>
            <a:ext cx="60264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Доля посещений детьми медицинских организаций </a:t>
            </a:r>
            <a:endParaRPr lang="ru-RU" sz="16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профилактическими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целями в 2022 году – </a:t>
            </a:r>
            <a:endParaRPr lang="ru-RU" sz="1600" u="dbl" dirty="0" smtClean="0">
              <a:uFill>
                <a:solidFill>
                  <a:srgbClr val="C00000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Целевой показатель – 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48264" y="1935763"/>
            <a:ext cx="792088" cy="303209"/>
          </a:xfrm>
          <a:prstGeom prst="rect">
            <a:avLst/>
          </a:prstGeom>
          <a:solidFill>
            <a:srgbClr val="FF99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55,1%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2382024"/>
            <a:ext cx="787882" cy="322383"/>
          </a:xfrm>
          <a:prstGeom prst="rect">
            <a:avLst/>
          </a:prstGeom>
          <a:solidFill>
            <a:srgbClr val="FF9999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51,8%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2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2427" y="269225"/>
            <a:ext cx="8230624" cy="648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целевых показателей региональных проектов 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Здравоохранение» и «Демография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43058" y="1125130"/>
            <a:ext cx="7433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Формирование системы мотивации граждан к здоровому образу жизни</a:t>
            </a:r>
          </a:p>
        </p:txBody>
      </p:sp>
      <p:sp>
        <p:nvSpPr>
          <p:cNvPr id="2" name="AutoShape 2" descr="https://lookaside.fbsbx.com/lookaside/crawler/media/?media_id=14739354163400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img.freepik.com/free-vector/obesity-problem-overweight-man-medical-consultation-and-diagnostics-negative-impact-of-obesity-on-humans-health-and-internal-organs_335657-35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96542"/>
            <a:ext cx="3334172" cy="33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369917471"/>
              </p:ext>
            </p:extLst>
          </p:nvPr>
        </p:nvGraphicFramePr>
        <p:xfrm>
          <a:off x="611560" y="3110770"/>
          <a:ext cx="4560168" cy="289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3568" y="1819324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Целевой показатель: прирост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первичной заболеваемости ожирением на 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6,3</a:t>
            </a:r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%.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Прирост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первичной заболеваемости ожирением 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за 2022 год в БУ «Сургутская городская клиническая поликлиника № 4» составил </a:t>
            </a:r>
            <a:r>
              <a:rPr lang="ru-RU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140,8%.</a:t>
            </a:r>
            <a:endParaRPr lang="ru-RU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0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2427" y="269225"/>
            <a:ext cx="8230624" cy="64807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Исполнение целевых показателей региональных проектов 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Здравоохранение» и «Демография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lang="en-US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243058" y="1125130"/>
            <a:ext cx="7433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Разработка и реализация программы системной поддержки и повышения качества жизни старшего поколения</a:t>
            </a:r>
          </a:p>
        </p:txBody>
      </p:sp>
      <p:sp>
        <p:nvSpPr>
          <p:cNvPr id="2" name="AutoShape 2" descr="https://lookaside.fbsbx.com/lookaside/crawler/media/?media_id=147393541634000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703870315"/>
              </p:ext>
            </p:extLst>
          </p:nvPr>
        </p:nvGraphicFramePr>
        <p:xfrm>
          <a:off x="155576" y="1833016"/>
          <a:ext cx="6288632" cy="2388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030001864"/>
              </p:ext>
            </p:extLst>
          </p:nvPr>
        </p:nvGraphicFramePr>
        <p:xfrm>
          <a:off x="155575" y="4253904"/>
          <a:ext cx="6288633" cy="260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146" name="Picture 2" descr="https://sevkzso.1mcg.ru/data/4864eb7aa7738d48a0c02ade1376879f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7493" r="12500" b="5096"/>
          <a:stretch/>
        </p:blipFill>
        <p:spPr bwMode="auto">
          <a:xfrm>
            <a:off x="6372200" y="2564904"/>
            <a:ext cx="2740851" cy="3197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5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65188"/>
            <a:ext cx="6512511" cy="62750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Общая заболеваемость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5589240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Уровень общей заболеваемости в сравнении с 2021 годом увеличился на 2,8%</a:t>
            </a:r>
            <a:endParaRPr lang="ru-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99582695"/>
              </p:ext>
            </p:extLst>
          </p:nvPr>
        </p:nvGraphicFramePr>
        <p:xfrm>
          <a:off x="4499992" y="942258"/>
          <a:ext cx="4448999" cy="536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28485827"/>
              </p:ext>
            </p:extLst>
          </p:nvPr>
        </p:nvGraphicFramePr>
        <p:xfrm>
          <a:off x="251520" y="1134449"/>
          <a:ext cx="4129967" cy="4185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48907" y="108936"/>
            <a:ext cx="6512511" cy="72777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Первичная заболеваемость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7793" y="5445224"/>
            <a:ext cx="3922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Уровень первичной заболеваемости снизился в сравнении с 2021 годом на 4,3%</a:t>
            </a:r>
            <a:endParaRPr lang="ru-RU" b="1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11128013"/>
              </p:ext>
            </p:extLst>
          </p:nvPr>
        </p:nvGraphicFramePr>
        <p:xfrm>
          <a:off x="3851920" y="692696"/>
          <a:ext cx="5169079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331519607"/>
              </p:ext>
            </p:extLst>
          </p:nvPr>
        </p:nvGraphicFramePr>
        <p:xfrm>
          <a:off x="99232" y="942258"/>
          <a:ext cx="3855338" cy="4214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6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328514"/>
              </p:ext>
            </p:extLst>
          </p:nvPr>
        </p:nvGraphicFramePr>
        <p:xfrm>
          <a:off x="971600" y="1365029"/>
          <a:ext cx="5985742" cy="215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084" name="TextBox 8"/>
          <p:cNvSpPr txBox="1">
            <a:spLocks noChangeArrowheads="1"/>
          </p:cNvSpPr>
          <p:nvPr/>
        </p:nvSpPr>
        <p:spPr bwMode="auto">
          <a:xfrm>
            <a:off x="3446463" y="23813"/>
            <a:ext cx="2424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Инвалидность</a:t>
            </a:r>
          </a:p>
        </p:txBody>
      </p:sp>
      <p:sp>
        <p:nvSpPr>
          <p:cNvPr id="46085" name="TextBox 9"/>
          <p:cNvSpPr txBox="1">
            <a:spLocks noChangeArrowheads="1"/>
          </p:cNvSpPr>
          <p:nvPr/>
        </p:nvSpPr>
        <p:spPr bwMode="auto">
          <a:xfrm>
            <a:off x="1495724" y="654119"/>
            <a:ext cx="5898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</a:rPr>
              <a:t>Показатель первичного выхода на </a:t>
            </a:r>
            <a:r>
              <a:rPr lang="ru-RU" altLang="ru-RU" b="1" dirty="0" smtClean="0">
                <a:latin typeface="Arial" panose="020B0604020202020204" pitchFamily="34" charset="0"/>
              </a:rPr>
              <a:t>инвалидность</a:t>
            </a:r>
          </a:p>
          <a:p>
            <a:pPr algn="ctr" eaLnBrk="1" hangingPunct="1"/>
            <a:r>
              <a:rPr lang="ru-RU" altLang="ru-RU" b="1" dirty="0" smtClean="0">
                <a:latin typeface="Arial" panose="020B0604020202020204" pitchFamily="34" charset="0"/>
              </a:rPr>
              <a:t> (на 10тыс. населения)</a:t>
            </a:r>
            <a:endParaRPr lang="ru-RU" altLang="ru-RU" b="1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92280" y="1612084"/>
            <a:ext cx="14401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bg2">
                <a:lumMod val="50000"/>
                <a:alpha val="6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увеличение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на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23,4%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1403648" y="3789040"/>
            <a:ext cx="60831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</a:rPr>
              <a:t>Показатель первичного выхода на </a:t>
            </a:r>
            <a:r>
              <a:rPr lang="ru-RU" altLang="ru-RU" b="1" dirty="0" smtClean="0">
                <a:latin typeface="Arial" panose="020B0604020202020204" pitchFamily="34" charset="0"/>
              </a:rPr>
              <a:t>инвалидность </a:t>
            </a:r>
          </a:p>
          <a:p>
            <a:pPr algn="ctr" eaLnBrk="1" hangingPunct="1"/>
            <a:r>
              <a:rPr lang="ru-RU" altLang="ru-RU" b="1" dirty="0">
                <a:latin typeface="Arial" panose="020B0604020202020204" pitchFamily="34" charset="0"/>
              </a:rPr>
              <a:t>т</a:t>
            </a:r>
            <a:r>
              <a:rPr lang="ru-RU" altLang="ru-RU" b="1" dirty="0" smtClean="0">
                <a:latin typeface="Arial" panose="020B0604020202020204" pitchFamily="34" charset="0"/>
              </a:rPr>
              <a:t>рудоспособного населения (на 10тыс. населения)</a:t>
            </a:r>
            <a:endParaRPr lang="ru-RU" altLang="ru-RU" b="1" dirty="0">
              <a:latin typeface="Arial" panose="020B0604020202020204" pitchFamily="34" charset="0"/>
            </a:endParaRPr>
          </a:p>
        </p:txBody>
      </p:sp>
      <p:graphicFrame>
        <p:nvGraphicFramePr>
          <p:cNvPr id="14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06239"/>
              </p:ext>
            </p:extLst>
          </p:nvPr>
        </p:nvGraphicFramePr>
        <p:xfrm>
          <a:off x="882476" y="4509120"/>
          <a:ext cx="6209803" cy="215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7092280" y="4768258"/>
            <a:ext cx="14401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101600">
              <a:schemeClr val="accent1">
                <a:lumMod val="50000"/>
                <a:alpha val="6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Увеличение на 23,5%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57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04" y="43446"/>
            <a:ext cx="7924083" cy="7212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объемов медицинской помощи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ОМС за 2022 год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79920564"/>
              </p:ext>
            </p:extLst>
          </p:nvPr>
        </p:nvGraphicFramePr>
        <p:xfrm>
          <a:off x="-252536" y="1196752"/>
          <a:ext cx="597666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586801141"/>
              </p:ext>
            </p:extLst>
          </p:nvPr>
        </p:nvGraphicFramePr>
        <p:xfrm>
          <a:off x="5364088" y="1412776"/>
          <a:ext cx="377991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683568" y="6237312"/>
            <a:ext cx="7469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Выполнение объемов медицинской помощи по ОМС за 2022 год – 100,0%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1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40" y="182909"/>
            <a:ext cx="7224307" cy="797819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Выполнение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объемов государственного задания за 2021 год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AutoShape 4"/>
          <p:cNvSpPr>
            <a:spLocks noGrp="1" noChangeArrowheads="1"/>
          </p:cNvSpPr>
          <p:nvPr>
            <p:ph idx="1"/>
          </p:nvPr>
        </p:nvSpPr>
        <p:spPr bwMode="auto">
          <a:xfrm>
            <a:off x="5940153" y="1071514"/>
            <a:ext cx="3140326" cy="1182061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Обеспечение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специальными и молочными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продуктами питания </a:t>
            </a:r>
            <a:endParaRPr lang="ru-RU" alt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431540" y="1071514"/>
            <a:ext cx="5352410" cy="1182061"/>
          </a:xfrm>
          <a:prstGeom prst="flowChartAlternateProcess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alt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Амбулаторно-поликлиническая </a:t>
            </a:r>
            <a:endParaRPr lang="ru-RU" alt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медицинская помощь</a:t>
            </a:r>
            <a:endParaRPr lang="ru-RU" altLang="ru-RU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284277" y="2344362"/>
            <a:ext cx="1839451" cy="3319226"/>
          </a:xfrm>
          <a:prstGeom prst="upArrowCallout">
            <a:avLst>
              <a:gd name="adj1" fmla="val 25000"/>
              <a:gd name="adj2" fmla="val 25000"/>
              <a:gd name="adj3" fmla="val 20479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Первичная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медико-санитарная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помощь, не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включенная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базовую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программу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ОМС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4 746 (72,8%)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(профилактика)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2261651" y="2344361"/>
            <a:ext cx="1800200" cy="3340942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Первичная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медико-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санитарная 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помощь, </a:t>
            </a:r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включенная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базовую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программу ОМС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2 320 (99,7%)</a:t>
            </a:r>
            <a:endParaRPr lang="ru-RU"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7572571" y="2344360"/>
            <a:ext cx="1497095" cy="3313511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Обеспечение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полноценным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питанием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детей в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возрасте до </a:t>
            </a:r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трех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лет – </a:t>
            </a:r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 066 человек </a:t>
            </a:r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136,0%)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199774" y="2333504"/>
            <a:ext cx="1584176" cy="3340942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FFB13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Посещения </a:t>
            </a: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по </a:t>
            </a:r>
            <a:endParaRPr lang="ru-RU" sz="1400" b="1" dirty="0" smtClean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паллиативной </a:t>
            </a:r>
            <a:endParaRPr lang="ru-RU" sz="1400" b="1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помощи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1 683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ea typeface="Tahoma" pitchFamily="34" charset="0"/>
                <a:cs typeface="Calibri" panose="020F0502020204030204" pitchFamily="34" charset="0"/>
              </a:rPr>
              <a:t>(99,4%)</a:t>
            </a:r>
            <a:endParaRPr lang="ru-RU" sz="1400" dirty="0">
              <a:latin typeface="Calibri" panose="020F0502020204030204" pitchFamily="34" charset="0"/>
              <a:ea typeface="Tahoma" pitchFamily="34" charset="0"/>
              <a:cs typeface="Calibri" panose="020F05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5921873" y="2371792"/>
            <a:ext cx="1512775" cy="3286080"/>
          </a:xfrm>
          <a:prstGeom prst="upArrowCallout">
            <a:avLst>
              <a:gd name="adj1" fmla="val 25000"/>
              <a:gd name="adj2" fmla="val 25000"/>
              <a:gd name="adj3" fmla="val 19902"/>
              <a:gd name="adj4" fmla="val 66667"/>
            </a:avLst>
          </a:prstGeom>
          <a:solidFill>
            <a:srgbClr val="CCFFFF">
              <a:alpha val="0"/>
            </a:srgb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Обеспечение 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полноценным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питанием </a:t>
            </a:r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беременных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женщин</a:t>
            </a: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кормящих </a:t>
            </a:r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матерей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570 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человек </a:t>
            </a:r>
            <a:endParaRPr lang="ru-RU" sz="1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400" b="1" dirty="0">
                <a:latin typeface="Calibri" panose="020F0502020204030204" pitchFamily="34" charset="0"/>
                <a:cs typeface="Calibri" panose="020F0502020204030204" pitchFamily="34" charset="0"/>
              </a:rPr>
              <a:t>114,0%)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25" y="5803520"/>
            <a:ext cx="87728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рамках первичной медико-санитарной помощи, включенной в базовую программу ОМС, выполнено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858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посещений незастрахованными гражданами, </a:t>
            </a:r>
          </a:p>
          <a:p>
            <a:pPr algn="ctr"/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прибывшими из ДНР, ЛНР и Украины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0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5" grpId="0" animBg="1"/>
      <p:bldP spid="16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040"/>
            <a:ext cx="8096688" cy="792088"/>
          </a:xfrm>
        </p:spPr>
        <p:txBody>
          <a:bodyPr/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Цели и задачи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БУ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«Сургутская городская клиническая поликлиника № 4»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150"/>
            <a:ext cx="954955" cy="942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53973575"/>
              </p:ext>
            </p:extLst>
          </p:nvPr>
        </p:nvGraphicFramePr>
        <p:xfrm>
          <a:off x="31958" y="888824"/>
          <a:ext cx="911204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6138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14438" y="85725"/>
            <a:ext cx="7129462" cy="5969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Объемные показатели деятельности</a:t>
            </a:r>
          </a:p>
        </p:txBody>
      </p:sp>
      <p:sp>
        <p:nvSpPr>
          <p:cNvPr id="11" name="Овал 10"/>
          <p:cNvSpPr/>
          <p:nvPr/>
        </p:nvSpPr>
        <p:spPr>
          <a:xfrm>
            <a:off x="285720" y="2636912"/>
            <a:ext cx="3782021" cy="378279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715 364</a:t>
            </a:r>
          </a:p>
        </p:txBody>
      </p:sp>
      <p:sp>
        <p:nvSpPr>
          <p:cNvPr id="12" name="Овал 11"/>
          <p:cNvSpPr/>
          <p:nvPr/>
        </p:nvSpPr>
        <p:spPr>
          <a:xfrm>
            <a:off x="642911" y="3147513"/>
            <a:ext cx="3151684" cy="3209644"/>
          </a:xfrm>
          <a:prstGeom prst="ellipse">
            <a:avLst/>
          </a:prstGeom>
          <a:solidFill>
            <a:srgbClr val="FF9933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3" name="Овал 12"/>
          <p:cNvSpPr/>
          <p:nvPr/>
        </p:nvSpPr>
        <p:spPr>
          <a:xfrm>
            <a:off x="928663" y="3732929"/>
            <a:ext cx="2635954" cy="263649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48141" name="TextBox 13"/>
          <p:cNvSpPr txBox="1">
            <a:spLocks noChangeArrowheads="1"/>
          </p:cNvSpPr>
          <p:nvPr/>
        </p:nvSpPr>
        <p:spPr bwMode="auto">
          <a:xfrm>
            <a:off x="1398121" y="2713038"/>
            <a:ext cx="1697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050 393</a:t>
            </a: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8406" y="3352419"/>
            <a:ext cx="14097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682 949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244214" y="4351130"/>
            <a:ext cx="2005617" cy="2006027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650206" y="3963909"/>
            <a:ext cx="1409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367 444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13903" y="4810547"/>
            <a:ext cx="14097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95 492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8148" name="Группа 21"/>
          <p:cNvGrpSpPr>
            <a:grpSpLocks/>
          </p:cNvGrpSpPr>
          <p:nvPr/>
        </p:nvGrpSpPr>
        <p:grpSpPr bwMode="auto">
          <a:xfrm>
            <a:off x="4427538" y="2427288"/>
            <a:ext cx="4484687" cy="571500"/>
            <a:chOff x="4429124" y="1071546"/>
            <a:chExt cx="3929090" cy="785818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429124" y="1071546"/>
              <a:ext cx="3929090" cy="785818"/>
            </a:xfrm>
            <a:prstGeom prst="roundRect">
              <a:avLst>
                <a:gd name="adj" fmla="val 957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06563" algn="ctr">
                <a:defRPr/>
              </a:pPr>
              <a:r>
                <a:rPr lang="ru-RU" sz="2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1 050 393</a:t>
              </a:r>
              <a:endPara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Стрелка вправо 20"/>
            <p:cNvSpPr/>
            <p:nvPr/>
          </p:nvSpPr>
          <p:spPr>
            <a:xfrm>
              <a:off x="4429124" y="1071546"/>
              <a:ext cx="1857096" cy="785818"/>
            </a:xfrm>
            <a:prstGeom prst="rightArrow">
              <a:avLst>
                <a:gd name="adj1" fmla="val 100000"/>
                <a:gd name="adj2" fmla="val 28714"/>
              </a:avLst>
            </a:prstGeom>
            <a:solidFill>
              <a:srgbClr val="C00000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Всего посещений</a:t>
              </a:r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149" name="Группа 24"/>
          <p:cNvGrpSpPr>
            <a:grpSpLocks/>
          </p:cNvGrpSpPr>
          <p:nvPr/>
        </p:nvGrpSpPr>
        <p:grpSpPr bwMode="auto">
          <a:xfrm>
            <a:off x="4427538" y="3463925"/>
            <a:ext cx="4501056" cy="709971"/>
            <a:chOff x="4429124" y="1353726"/>
            <a:chExt cx="3943431" cy="798723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443465" y="1366631"/>
              <a:ext cx="3929090" cy="785818"/>
            </a:xfrm>
            <a:prstGeom prst="roundRect">
              <a:avLst>
                <a:gd name="adj" fmla="val 957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617663" algn="ctr">
                <a:defRPr/>
              </a:pP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682 949</a:t>
              </a:r>
              <a:endPara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617663" algn="ctr">
                <a:defRPr/>
              </a:pP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(65,0%)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4429124" y="1353726"/>
              <a:ext cx="1857096" cy="785818"/>
            </a:xfrm>
            <a:prstGeom prst="rightArrow">
              <a:avLst>
                <a:gd name="adj1" fmla="val 100000"/>
                <a:gd name="adj2" fmla="val 28714"/>
              </a:avLst>
            </a:prstGeom>
            <a:solidFill>
              <a:srgbClr val="FF99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Посещения по заболеванию</a:t>
              </a:r>
              <a:endPara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150" name="Группа 27"/>
          <p:cNvGrpSpPr>
            <a:grpSpLocks/>
          </p:cNvGrpSpPr>
          <p:nvPr/>
        </p:nvGrpSpPr>
        <p:grpSpPr bwMode="auto">
          <a:xfrm>
            <a:off x="4437538" y="4582080"/>
            <a:ext cx="4484687" cy="602560"/>
            <a:chOff x="4437885" y="1676952"/>
            <a:chExt cx="3929090" cy="82852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437885" y="1719660"/>
              <a:ext cx="3929090" cy="785818"/>
            </a:xfrm>
            <a:prstGeom prst="roundRect">
              <a:avLst>
                <a:gd name="adj" fmla="val 957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527175" algn="ctr">
                <a:defRPr/>
              </a:pPr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367 444</a:t>
              </a:r>
              <a:endPara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527175" algn="ctr">
                <a:defRPr/>
              </a:pPr>
              <a:r>
                <a:rPr lang="ru-RU" sz="1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(35,0%) </a:t>
              </a:r>
              <a:endPara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Стрелка вправо 29"/>
            <p:cNvSpPr/>
            <p:nvPr/>
          </p:nvSpPr>
          <p:spPr>
            <a:xfrm>
              <a:off x="4446330" y="1676952"/>
              <a:ext cx="1857096" cy="785818"/>
            </a:xfrm>
            <a:prstGeom prst="rightArrow">
              <a:avLst>
                <a:gd name="adj1" fmla="val 100000"/>
                <a:gd name="adj2" fmla="val 28714"/>
              </a:avLst>
            </a:prstGeom>
            <a:solidFill>
              <a:schemeClr val="accent1">
                <a:lumMod val="60000"/>
                <a:lumOff val="40000"/>
              </a:schemeClr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Профилактические </a:t>
              </a:r>
              <a:endPara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151" name="Группа 30"/>
          <p:cNvGrpSpPr>
            <a:grpSpLocks/>
          </p:cNvGrpSpPr>
          <p:nvPr/>
        </p:nvGrpSpPr>
        <p:grpSpPr bwMode="auto">
          <a:xfrm>
            <a:off x="4424932" y="5661248"/>
            <a:ext cx="4484687" cy="571500"/>
            <a:chOff x="4426841" y="2025748"/>
            <a:chExt cx="3929090" cy="78581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426841" y="2025748"/>
              <a:ext cx="3929090" cy="785818"/>
            </a:xfrm>
            <a:prstGeom prst="roundRect">
              <a:avLst>
                <a:gd name="adj" fmla="val 957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706563" algn="ctr">
                <a:defRPr/>
              </a:pPr>
              <a:r>
                <a:rPr lang="ru-RU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95 492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1706563" algn="ctr">
                <a:defRPr/>
              </a:pPr>
              <a:r>
                <a:rPr lang="ru-RU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(9,1%)</a:t>
              </a:r>
              <a:endPara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Стрелка вправо 32"/>
            <p:cNvSpPr/>
            <p:nvPr/>
          </p:nvSpPr>
          <p:spPr>
            <a:xfrm>
              <a:off x="4429124" y="2025748"/>
              <a:ext cx="1857096" cy="785818"/>
            </a:xfrm>
            <a:prstGeom prst="rightArrow">
              <a:avLst>
                <a:gd name="adj1" fmla="val 100000"/>
                <a:gd name="adj2" fmla="val 28714"/>
              </a:avLst>
            </a:prstGeom>
            <a:solidFill>
              <a:schemeClr val="accent1">
                <a:lumMod val="75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Посещения на дому</a:t>
              </a:r>
              <a:endPara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882427" y="636230"/>
            <a:ext cx="8033546" cy="1600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3273" name="Прямоугольник 34"/>
          <p:cNvSpPr>
            <a:spLocks noChangeArrowheads="1"/>
          </p:cNvSpPr>
          <p:nvPr/>
        </p:nvSpPr>
        <p:spPr bwMode="auto">
          <a:xfrm>
            <a:off x="1105127" y="873483"/>
            <a:ext cx="7578006" cy="120032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Плановая мощность учреждения </a:t>
            </a: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631 посещение </a:t>
            </a: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смену</a:t>
            </a:r>
          </a:p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Использование плановой мощности учреждения на </a:t>
            </a:r>
            <a:r>
              <a:rPr lang="ru-RU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125,8%</a:t>
            </a:r>
            <a:endParaRPr lang="ru-RU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208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71670"/>
            <a:ext cx="7198568" cy="5490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Работа дневного стационара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8945346"/>
              </p:ext>
            </p:extLst>
          </p:nvPr>
        </p:nvGraphicFramePr>
        <p:xfrm>
          <a:off x="-27818" y="649371"/>
          <a:ext cx="3672408" cy="5666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44008" y="649371"/>
            <a:ext cx="4311625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28650" indent="-6286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anose="0204060205030503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Число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пациенто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-мест                      </a:t>
            </a:r>
            <a:r>
              <a:rPr lang="ru-RU" alt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148</a:t>
            </a:r>
            <a:endParaRPr lang="ru-RU" altLang="ru-RU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Пролечено пациентов                    </a:t>
            </a:r>
            <a:r>
              <a:rPr lang="ru-RU" alt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5031   </a:t>
            </a:r>
            <a:r>
              <a:rPr lang="ru-RU" alt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alt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Работа </a:t>
            </a:r>
            <a:r>
              <a:rPr lang="ru-RU" altLang="ru-RU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пациенто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-места                  </a:t>
            </a:r>
            <a:r>
              <a:rPr lang="ru-RU" alt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312 дней </a:t>
            </a:r>
            <a:endParaRPr lang="ru-RU" altLang="ru-RU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/>
            <a:r>
              <a:rPr lang="ru-RU" altLang="ru-RU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Средняя </a:t>
            </a:r>
            <a:r>
              <a:rPr lang="ru-RU" altLang="ru-RU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длительность лечения   </a:t>
            </a:r>
            <a:r>
              <a:rPr lang="ru-RU" altLang="ru-RU" sz="1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9,2 дня</a:t>
            </a:r>
            <a:endParaRPr lang="ru-RU" altLang="ru-RU" sz="1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068976646"/>
              </p:ext>
            </p:extLst>
          </p:nvPr>
        </p:nvGraphicFramePr>
        <p:xfrm>
          <a:off x="3059593" y="1844824"/>
          <a:ext cx="6096000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84964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548680"/>
            <a:ext cx="6105426" cy="48736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бслуживание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ветеранов ВОВ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0659" name="Group 3"/>
          <p:cNvGrpSpPr>
            <a:grpSpLocks/>
          </p:cNvGrpSpPr>
          <p:nvPr/>
        </p:nvGrpSpPr>
        <p:grpSpPr bwMode="auto">
          <a:xfrm>
            <a:off x="145532" y="1892692"/>
            <a:ext cx="2237023" cy="4129328"/>
            <a:chOff x="720" y="1296"/>
            <a:chExt cx="1367" cy="2542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209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3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666" name="Group 10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70667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0668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69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0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1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72" name="Text Box 16"/>
            <p:cNvSpPr txBox="1">
              <a:spLocks noChangeArrowheads="1"/>
            </p:cNvSpPr>
            <p:nvPr/>
          </p:nvSpPr>
          <p:spPr bwMode="gray">
            <a:xfrm>
              <a:off x="1276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0000"/>
                  </a:solidFill>
                </a:rPr>
                <a:t>1</a:t>
              </a:r>
              <a:endParaRPr lang="en-US" dirty="0"/>
            </a:p>
          </p:txBody>
        </p:sp>
        <p:sp>
          <p:nvSpPr>
            <p:cNvPr id="70673" name="Text Box 17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0674" name="Group 18"/>
          <p:cNvGrpSpPr>
            <a:grpSpLocks/>
          </p:cNvGrpSpPr>
          <p:nvPr/>
        </p:nvGrpSpPr>
        <p:grpSpPr bwMode="auto">
          <a:xfrm>
            <a:off x="2504619" y="1951412"/>
            <a:ext cx="2166937" cy="4080364"/>
            <a:chOff x="2208" y="1296"/>
            <a:chExt cx="1365" cy="2542"/>
          </a:xfrm>
        </p:grpSpPr>
        <p:sp>
          <p:nvSpPr>
            <p:cNvPr id="70675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6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7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8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79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80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1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2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0684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2</a:t>
              </a:r>
              <a:endParaRPr lang="en-US"/>
            </a:p>
          </p:txBody>
        </p:sp>
        <p:sp>
          <p:nvSpPr>
            <p:cNvPr id="70685" name="Text Box 29"/>
            <p:cNvSpPr txBox="1">
              <a:spLocks noChangeArrowheads="1"/>
            </p:cNvSpPr>
            <p:nvPr/>
          </p:nvSpPr>
          <p:spPr bwMode="gray">
            <a:xfrm>
              <a:off x="2256" y="1705"/>
              <a:ext cx="1296" cy="1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Выявлено 294 заболевания (3,2 на одного человека):</a:t>
              </a:r>
            </a:p>
            <a:p>
              <a:pPr lvl="0"/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1) болезни </a:t>
              </a:r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сердечно-сосудистой системы </a:t>
              </a:r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–29%;</a:t>
              </a:r>
              <a:endParaRPr lang="ru-RU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2) болезни </a:t>
              </a:r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эндокринной системы </a:t>
              </a:r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– 23%;</a:t>
              </a:r>
              <a:endParaRPr lang="ru-RU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/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3) болезни </a:t>
              </a:r>
              <a:r>
                <a:rPr lang="ru-RU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нервной системы </a:t>
              </a:r>
              <a:r>
                <a:rPr lang="ru-RU" sz="14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– 16%.</a:t>
              </a:r>
              <a:endParaRPr lang="ru-RU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en-US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686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87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0688" name="Group 32"/>
          <p:cNvGrpSpPr>
            <a:grpSpLocks/>
          </p:cNvGrpSpPr>
          <p:nvPr/>
        </p:nvGrpSpPr>
        <p:grpSpPr bwMode="auto">
          <a:xfrm>
            <a:off x="4751153" y="1876143"/>
            <a:ext cx="2170112" cy="4204596"/>
            <a:chOff x="3692" y="1296"/>
            <a:chExt cx="1367" cy="2542"/>
          </a:xfrm>
        </p:grpSpPr>
        <p:sp>
          <p:nvSpPr>
            <p:cNvPr id="7068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7069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9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069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70694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0695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6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7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98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99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solidFill>
                    <a:srgbClr val="000000"/>
                  </a:solidFill>
                </a:rPr>
                <a:t>3</a:t>
              </a:r>
              <a:endParaRPr lang="en-US"/>
            </a:p>
          </p:txBody>
        </p:sp>
        <p:sp>
          <p:nvSpPr>
            <p:cNvPr id="70700" name="Text Box 44"/>
            <p:cNvSpPr txBox="1">
              <a:spLocks noChangeArrowheads="1"/>
            </p:cNvSpPr>
            <p:nvPr/>
          </p:nvSpPr>
          <p:spPr bwMode="gray">
            <a:xfrm>
              <a:off x="3736" y="1912"/>
              <a:ext cx="1296" cy="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Выписано 537 рецептов</a:t>
              </a:r>
              <a:r>
                <a:rPr lang="ru-RU" sz="15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ru-RU" sz="15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15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По ДЛО – 206 рецептов;</a:t>
              </a:r>
            </a:p>
            <a:p>
              <a:pPr algn="ctr"/>
              <a:endPara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ru-RU" sz="15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По РЛО – 331 рецепт. </a:t>
              </a:r>
              <a:endParaRPr lang="en-US" sz="15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701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702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8" name="Group 32"/>
          <p:cNvGrpSpPr>
            <a:grpSpLocks/>
          </p:cNvGrpSpPr>
          <p:nvPr/>
        </p:nvGrpSpPr>
        <p:grpSpPr bwMode="auto">
          <a:xfrm>
            <a:off x="6989998" y="1910340"/>
            <a:ext cx="2030412" cy="4173164"/>
            <a:chOff x="3692" y="1296"/>
            <a:chExt cx="1367" cy="2542"/>
          </a:xfrm>
        </p:grpSpPr>
        <p:sp>
          <p:nvSpPr>
            <p:cNvPr id="49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3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58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9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0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1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2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54" name="Text Box 43"/>
            <p:cNvSpPr txBox="1">
              <a:spLocks noChangeArrowheads="1"/>
            </p:cNvSpPr>
            <p:nvPr/>
          </p:nvSpPr>
          <p:spPr bwMode="gray">
            <a:xfrm>
              <a:off x="4251" y="1354"/>
              <a:ext cx="2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0000"/>
                  </a:solidFill>
                </a:rPr>
                <a:t>4</a:t>
              </a:r>
              <a:endParaRPr lang="en-US" dirty="0"/>
            </a:p>
          </p:txBody>
        </p:sp>
        <p:sp>
          <p:nvSpPr>
            <p:cNvPr id="55" name="Text Box 44"/>
            <p:cNvSpPr txBox="1">
              <a:spLocks noChangeArrowheads="1"/>
            </p:cNvSpPr>
            <p:nvPr/>
          </p:nvSpPr>
          <p:spPr bwMode="gray">
            <a:xfrm>
              <a:off x="3744" y="2097"/>
              <a:ext cx="1280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Все ветераны охвачены диспансеризацией</a:t>
              </a:r>
              <a:endParaRPr lang="en-US" sz="15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7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53454" y="2541027"/>
            <a:ext cx="214913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500" b="1" dirty="0">
                <a:latin typeface="Calibri" panose="020F0502020204030204" pitchFamily="34" charset="0"/>
                <a:cs typeface="Calibri" panose="020F0502020204030204" pitchFamily="34" charset="0"/>
              </a:rPr>
              <a:t>участники ВОВ – </a:t>
            </a:r>
            <a:r>
              <a: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1;</a:t>
            </a:r>
            <a:endParaRPr lang="ru-R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бывшие несовершеннолетние </a:t>
            </a:r>
            <a:r>
              <a:rPr lang="ru-RU" sz="1500" b="1" dirty="0">
                <a:latin typeface="Calibri" panose="020F0502020204030204" pitchFamily="34" charset="0"/>
                <a:cs typeface="Calibri" panose="020F0502020204030204" pitchFamily="34" charset="0"/>
              </a:rPr>
              <a:t>узники </a:t>
            </a:r>
            <a:r>
              <a: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концлагерей </a:t>
            </a:r>
            <a:r>
              <a:rPr lang="ru-RU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– 2</a:t>
            </a:r>
            <a:r>
              <a: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500" b="1" dirty="0">
                <a:latin typeface="Calibri" panose="020F0502020204030204" pitchFamily="34" charset="0"/>
                <a:cs typeface="Calibri" panose="020F0502020204030204" pitchFamily="34" charset="0"/>
              </a:rPr>
              <a:t>блокадники Ленинграда – </a:t>
            </a:r>
            <a:r>
              <a: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3;</a:t>
            </a:r>
            <a:endParaRPr lang="ru-R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500" b="1" dirty="0">
                <a:latin typeface="Calibri" panose="020F0502020204030204" pitchFamily="34" charset="0"/>
                <a:cs typeface="Calibri" panose="020F0502020204030204" pitchFamily="34" charset="0"/>
              </a:rPr>
              <a:t>солдатские </a:t>
            </a:r>
            <a:endParaRPr lang="ru-RU" sz="15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вдовы </a:t>
            </a:r>
            <a:r>
              <a:rPr lang="ru-RU" sz="1500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12;</a:t>
            </a:r>
            <a:endParaRPr lang="ru-R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5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ветераны ВОВ – 73.</a:t>
            </a:r>
            <a:endParaRPr lang="ru-RU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36492840"/>
              </p:ext>
            </p:extLst>
          </p:nvPr>
        </p:nvGraphicFramePr>
        <p:xfrm>
          <a:off x="107504" y="1484784"/>
          <a:ext cx="460851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17477564"/>
              </p:ext>
            </p:extLst>
          </p:nvPr>
        </p:nvGraphicFramePr>
        <p:xfrm>
          <a:off x="4786314" y="1484784"/>
          <a:ext cx="4250182" cy="4404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376857"/>
            <a:ext cx="6393458" cy="4873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Льготное лекарственное обеспечение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6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6512511" cy="1143000"/>
          </a:xfrm>
        </p:spPr>
        <p:txBody>
          <a:bodyPr/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Кадровое обеспечение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061744"/>
              </p:ext>
            </p:extLst>
          </p:nvPr>
        </p:nvGraphicFramePr>
        <p:xfrm>
          <a:off x="283311" y="1196752"/>
          <a:ext cx="8496944" cy="470838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99806"/>
                <a:gridCol w="780571"/>
                <a:gridCol w="865546"/>
                <a:gridCol w="1110461"/>
                <a:gridCol w="760297"/>
                <a:gridCol w="648072"/>
                <a:gridCol w="792088"/>
                <a:gridCol w="812650"/>
                <a:gridCol w="882616"/>
                <a:gridCol w="1144837"/>
              </a:tblGrid>
              <a:tr h="1368152"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Численность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01.01.2022/</a:t>
                      </a:r>
                    </a:p>
                    <a:p>
                      <a:pPr marL="1270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01.01.2023/</a:t>
                      </a:r>
                    </a:p>
                    <a:p>
                      <a:pPr marL="127000"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Укомплектованность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01.01.2022/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на 01.01.2023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целевой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Принято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Уволено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Динамика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Выполнение целевого показателя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1349811"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Врачи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Врачи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СМП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143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Врачи/</a:t>
                      </a:r>
                    </a:p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Врачи/</a:t>
                      </a:r>
                    </a:p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СМП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</a:tr>
              <a:tr h="1990424">
                <a:tc>
                  <a:txBody>
                    <a:bodyPr/>
                    <a:lstStyle/>
                    <a:p>
                      <a:pPr marL="12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260</a:t>
                      </a:r>
                      <a:r>
                        <a:rPr lang="ru-RU" sz="1400" dirty="0" smtClean="0">
                          <a:effectLst/>
                        </a:rPr>
                        <a:t>/</a:t>
                      </a:r>
                    </a:p>
                    <a:p>
                      <a:pPr marL="12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275/</a:t>
                      </a:r>
                    </a:p>
                    <a:p>
                      <a:pPr marL="12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259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635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531</a:t>
                      </a:r>
                      <a:r>
                        <a:rPr lang="ru-RU" sz="1400" dirty="0" smtClean="0">
                          <a:effectLst/>
                        </a:rPr>
                        <a:t>/</a:t>
                      </a:r>
                    </a:p>
                    <a:p>
                      <a:pPr indent="635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544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</a:p>
                    <a:p>
                      <a:pPr indent="635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531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97,8</a:t>
                      </a:r>
                      <a:r>
                        <a:rPr lang="ru-RU" sz="1400" dirty="0" smtClean="0">
                          <a:effectLst/>
                        </a:rPr>
                        <a:t>/</a:t>
                      </a:r>
                    </a:p>
                    <a:p>
                      <a:pPr marL="1651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98,9</a:t>
                      </a:r>
                      <a:r>
                        <a:rPr lang="ru-RU" sz="1400" dirty="0">
                          <a:effectLst/>
                        </a:rPr>
                        <a:t>/</a:t>
                      </a:r>
                    </a:p>
                    <a:p>
                      <a:pPr marL="1651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97,9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99,4</a:t>
                      </a:r>
                      <a:r>
                        <a:rPr lang="ru-RU" sz="1400" dirty="0" smtClean="0">
                          <a:effectLst/>
                        </a:rPr>
                        <a:t>/ </a:t>
                      </a:r>
                    </a:p>
                    <a:p>
                      <a:pPr marL="1651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99,9/ </a:t>
                      </a:r>
                      <a:endParaRPr lang="ru-RU" sz="1400" dirty="0">
                        <a:effectLst/>
                      </a:endParaRPr>
                    </a:p>
                    <a:p>
                      <a:pPr marL="1651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99,8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72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45</a:t>
                      </a:r>
                    </a:p>
                    <a:p>
                      <a:pPr marL="8382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15/13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100/100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46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89799"/>
            <a:ext cx="6512511" cy="1143000"/>
          </a:xfrm>
        </p:spPr>
        <p:txBody>
          <a:bodyPr/>
          <a:lstStyle/>
          <a:p>
            <a:r>
              <a:rPr lang="ru-RU" sz="3200" dirty="0" smtClean="0"/>
              <a:t>Задачи на 2023 год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5894" y="1052736"/>
            <a:ext cx="89023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/>
              <a:t>1.</a:t>
            </a:r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/>
              <a:t>Обеспечение населения первичной медико-санитарной помощью в соответствии с Программой государственных гарантий оказания гражданам бесплатной медицинской помощи в Ханты-Мансийском автономном округе – Югре на </a:t>
            </a:r>
            <a:r>
              <a:rPr lang="ru-RU" sz="1400" dirty="0" smtClean="0"/>
              <a:t>2023 </a:t>
            </a:r>
            <a:r>
              <a:rPr lang="ru-RU" sz="1400" dirty="0"/>
              <a:t>год и на плановый период </a:t>
            </a:r>
            <a:r>
              <a:rPr lang="ru-RU" sz="1400" dirty="0" smtClean="0"/>
              <a:t>2024-2025 </a:t>
            </a:r>
            <a:r>
              <a:rPr lang="ru-RU" sz="1400" dirty="0"/>
              <a:t>годов по видам, объемам, порядку и условиям ее оказания. </a:t>
            </a:r>
          </a:p>
          <a:p>
            <a:pPr lvl="0"/>
            <a:r>
              <a:rPr lang="ru-RU" sz="1400" dirty="0"/>
              <a:t>2.	Реализация приоритетных проектов «Здравоохранение» и «Демография»:</a:t>
            </a:r>
          </a:p>
          <a:p>
            <a:pPr lvl="0"/>
            <a:r>
              <a:rPr lang="ru-RU" sz="1400" dirty="0"/>
              <a:t>2.1. Совершенствование современных методов профилактики (работа отделения медицинской профилактики, центра здоровья для детей, школ здоровья, проведение диспансеризации и профилактических медицинских осмотров прикрепленного населения), формирование основ здорового образа жизни среди населения.</a:t>
            </a:r>
          </a:p>
          <a:p>
            <a:pPr lvl="0"/>
            <a:r>
              <a:rPr lang="ru-RU" sz="1400" dirty="0"/>
              <a:t>2.2. Проведение мероприятий, направленных на снижение смертности населения района обслуживания от основных причин, в соответствии с Планом мероприятий и целевыми показателями.</a:t>
            </a:r>
          </a:p>
          <a:p>
            <a:pPr lvl="0"/>
            <a:r>
              <a:rPr lang="ru-RU" sz="1400" dirty="0"/>
              <a:t>2.3. Обеспечение достижения целевых значений показателей реализации региональных проектов.</a:t>
            </a:r>
          </a:p>
          <a:p>
            <a:pPr lvl="0"/>
            <a:r>
              <a:rPr lang="ru-RU" sz="1400" dirty="0"/>
              <a:t>2.4. Реализация в учреждении «Новой модели медицинской организации, оказывающей первичную медико-санитарную помощь», направленной на повышение доступности и качества медицинской помощи прикрепленному населению, согласно утвержденным Паспортам проектов.</a:t>
            </a:r>
          </a:p>
          <a:p>
            <a:pPr lvl="0"/>
            <a:r>
              <a:rPr lang="ru-RU" sz="1400" dirty="0"/>
              <a:t>2.5. Повышение удовлетворенности населения в оказании медицинской помощи, в том числе удовлетворенности доступностью и качеством медицинской помощи.</a:t>
            </a:r>
          </a:p>
          <a:p>
            <a:pPr lvl="0"/>
            <a:r>
              <a:rPr lang="ru-RU" sz="1400" dirty="0"/>
              <a:t>2.6. Совершенствование оказания медицинской помощи женскому и детскому населению.</a:t>
            </a:r>
          </a:p>
          <a:p>
            <a:pPr lvl="0"/>
            <a:r>
              <a:rPr lang="ru-RU" sz="1400" dirty="0"/>
              <a:t>2.7. Реализация кадровой политики, направленной на привлечение и закрепление квалифицированных медицинских специалистов.</a:t>
            </a:r>
          </a:p>
          <a:p>
            <a:pPr lvl="0"/>
            <a:r>
              <a:rPr lang="ru-RU" sz="1400" dirty="0"/>
              <a:t>2.8. Дальнейшее развитие информационных ресурсов учреждения, в том числе в региональных и федеральных </a:t>
            </a:r>
            <a:r>
              <a:rPr lang="ru-RU" sz="1400" dirty="0" smtClean="0"/>
              <a:t>сервисах.</a:t>
            </a:r>
          </a:p>
          <a:p>
            <a:pPr lvl="0"/>
            <a:r>
              <a:rPr lang="ru-RU" sz="1400" smtClean="0"/>
              <a:t>3. </a:t>
            </a:r>
            <a:r>
              <a:rPr lang="ru-RU" sz="1400" dirty="0"/>
              <a:t>Продолжение работы по информированию пациентов о правах и обязанностях, видах и объемах бесплатной медицинской помощи, в том числе в рамках межведомственного взаимодействия.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47" y="65188"/>
            <a:ext cx="888674" cy="8770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66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335" y="-31183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C:\Users\Luk_AI\Pictures\hc-blo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909088" cy="5758160"/>
          </a:xfrm>
          <a:prstGeom prst="rect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616" y="2967335"/>
            <a:ext cx="836677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ЗА ВНИМАНИЕ!</a:t>
            </a:r>
          </a:p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БУДЬТЕ ЗДОРОВЫ!</a:t>
            </a:r>
            <a:endParaRPr lang="ru-RU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96283"/>
            <a:ext cx="4824536" cy="5669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Численность населения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0" y="19472"/>
            <a:ext cx="1135384" cy="112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593951159"/>
              </p:ext>
            </p:extLst>
          </p:nvPr>
        </p:nvGraphicFramePr>
        <p:xfrm>
          <a:off x="539552" y="1140030"/>
          <a:ext cx="7848872" cy="5097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13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748" y="157708"/>
            <a:ext cx="7586507" cy="8367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Демографические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показатели: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численность населения в разрезе поликлиник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8" y="0"/>
            <a:ext cx="1167370" cy="1152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48688523"/>
              </p:ext>
            </p:extLst>
          </p:nvPr>
        </p:nvGraphicFramePr>
        <p:xfrm>
          <a:off x="755576" y="1268760"/>
          <a:ext cx="7446612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0953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912" y="197471"/>
            <a:ext cx="7465359" cy="855265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Демографические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показатели: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динамика возрастного состава населения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442499"/>
              </p:ext>
            </p:extLst>
          </p:nvPr>
        </p:nvGraphicFramePr>
        <p:xfrm>
          <a:off x="34798" y="1340470"/>
          <a:ext cx="4398640" cy="5472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9392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196032"/>
              </p:ext>
            </p:extLst>
          </p:nvPr>
        </p:nvGraphicFramePr>
        <p:xfrm>
          <a:off x="4745360" y="1340470"/>
          <a:ext cx="4398640" cy="511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0919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2956" cy="4873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Демографические показатели: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Перинатальная и младенческая смертность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01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8014225"/>
              </p:ext>
            </p:extLst>
          </p:nvPr>
        </p:nvGraphicFramePr>
        <p:xfrm>
          <a:off x="402209" y="1196752"/>
          <a:ext cx="8494700" cy="5184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3526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2956" cy="4873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Демографические показатели: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Детская смертность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01"/>
            <a:ext cx="1458912" cy="1439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152512"/>
              </p:ext>
            </p:extLst>
          </p:nvPr>
        </p:nvGraphicFramePr>
        <p:xfrm>
          <a:off x="755576" y="980728"/>
          <a:ext cx="7997317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17118715"/>
              </p:ext>
            </p:extLst>
          </p:nvPr>
        </p:nvGraphicFramePr>
        <p:xfrm>
          <a:off x="179512" y="3429000"/>
          <a:ext cx="439248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794330487"/>
              </p:ext>
            </p:extLst>
          </p:nvPr>
        </p:nvGraphicFramePr>
        <p:xfrm>
          <a:off x="4751512" y="3429000"/>
          <a:ext cx="4392488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7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112" y="122306"/>
            <a:ext cx="7992888" cy="487363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Демографические показатели: </a:t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рождаемость, смертность, естественный прирост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886" y="0"/>
            <a:ext cx="1240331" cy="122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99995362"/>
              </p:ext>
            </p:extLst>
          </p:nvPr>
        </p:nvGraphicFramePr>
        <p:xfrm>
          <a:off x="827584" y="980728"/>
          <a:ext cx="777686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25068055"/>
              </p:ext>
            </p:extLst>
          </p:nvPr>
        </p:nvGraphicFramePr>
        <p:xfrm>
          <a:off x="323528" y="4005064"/>
          <a:ext cx="26642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231297741"/>
              </p:ext>
            </p:extLst>
          </p:nvPr>
        </p:nvGraphicFramePr>
        <p:xfrm>
          <a:off x="3131840" y="4005064"/>
          <a:ext cx="28083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385285807"/>
              </p:ext>
            </p:extLst>
          </p:nvPr>
        </p:nvGraphicFramePr>
        <p:xfrm>
          <a:off x="6012160" y="4005064"/>
          <a:ext cx="28083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127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Дерево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44376</TotalTime>
  <Words>5473</Words>
  <Application>Microsoft Office PowerPoint</Application>
  <PresentationFormat>Экран (4:3)</PresentationFormat>
  <Paragraphs>533</Paragraphs>
  <Slides>36</Slides>
  <Notes>36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Tahoma</vt:lpstr>
      <vt:lpstr>Times New Roman</vt:lpstr>
      <vt:lpstr>Trebuchet MS</vt:lpstr>
      <vt:lpstr>Wingdings</vt:lpstr>
      <vt:lpstr>Дерево</vt:lpstr>
      <vt:lpstr>Презентация PowerPoint</vt:lpstr>
      <vt:lpstr>Цели и задачи  БУ «Сургутская городская клиническая поликлиника № 4»</vt:lpstr>
      <vt:lpstr>Цели и задачи  БУ «Сургутская городская клиническая поликлиника № 4»</vt:lpstr>
      <vt:lpstr>Численность населения</vt:lpstr>
      <vt:lpstr>Демографические показатели:  численность населения в разрезе поликлиник</vt:lpstr>
      <vt:lpstr>Демографические показатели:  динамика возрастного состава населения</vt:lpstr>
      <vt:lpstr>Демографические показатели: Перинатальная и младенческая смертность</vt:lpstr>
      <vt:lpstr>Демографические показатели: Детская смертность</vt:lpstr>
      <vt:lpstr>Демографические показатели:  рождаемость, смертность, естественный прирост</vt:lpstr>
      <vt:lpstr>Общая смертность</vt:lpstr>
      <vt:lpstr>Смертность населения по основным классам болезней</vt:lpstr>
      <vt:lpstr>Количество умерших по терапевтическим участкам, поликлиника для взрослых «Нефтяник»</vt:lpstr>
      <vt:lpstr>Количество умерших по терапевтическим участкам, поликлиника поселка Юность</vt:lpstr>
      <vt:lpstr>Количество умерших из числа неприкрепленного населения</vt:lpstr>
      <vt:lpstr>Смертность в трудоспособном возрасте</vt:lpstr>
      <vt:lpstr>Смертность населения в трудоспособном возрасте</vt:lpstr>
      <vt:lpstr>Смертность на дому</vt:lpstr>
      <vt:lpstr>Исполнение целевых показателей региональных проектов «Здравоохранение» и «Демография»</vt:lpstr>
      <vt:lpstr>Исполнение целевых показателей региональных проектов «Здравоохранение» и «Демография»</vt:lpstr>
      <vt:lpstr>Исполнение целевых показателей региональных проектов «Здравоохранение» и «Демография»</vt:lpstr>
      <vt:lpstr>Исполнение целевых показателей региональных проектов «Здравоохранение» и «Демография»</vt:lpstr>
      <vt:lpstr>Исполнение целевых показателей региональных проектов «Здравоохранение» и «Демография»</vt:lpstr>
      <vt:lpstr>Исполнение целевых показателей региональных проектов «Здравоохранение» и «Демография»</vt:lpstr>
      <vt:lpstr>Исполнение целевых показателей региональных проектов «Здравоохранение» и «Демография»</vt:lpstr>
      <vt:lpstr>Общая заболеваемость</vt:lpstr>
      <vt:lpstr>Первичная заболеваемость</vt:lpstr>
      <vt:lpstr>Презентация PowerPoint</vt:lpstr>
      <vt:lpstr>Выполнение объемов медицинской помощи  по ОМС за 2022 год</vt:lpstr>
      <vt:lpstr>Выполнение объемов государственного задания за 2021 год</vt:lpstr>
      <vt:lpstr>Объемные показатели деятельности</vt:lpstr>
      <vt:lpstr>Работа дневного стационара</vt:lpstr>
      <vt:lpstr>Обслуживание ветеранов ВОВ</vt:lpstr>
      <vt:lpstr>Льготное лекарственное обеспечение</vt:lpstr>
      <vt:lpstr>Кадровое обеспечение</vt:lpstr>
      <vt:lpstr>Задачи на 2023 год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HOME</dc:creator>
  <dc:description>http://rusderm.ru - Ñïðàâî÷íèê äåðìàòîâåíåðîëîãà. _x000d_
Ìåäèöèíñêèå øàáëîíû äëÿ ïðåçåíòàöèé. _x000d_
Êíèãè è ïðåçåíòàöèè  ïî ìåäèöèíå.</dc:description>
  <cp:lastModifiedBy>Дмитрий Смирнов</cp:lastModifiedBy>
  <cp:revision>587</cp:revision>
  <cp:lastPrinted>2020-02-17T06:02:33Z</cp:lastPrinted>
  <dcterms:created xsi:type="dcterms:W3CDTF">2016-02-27T08:33:58Z</dcterms:created>
  <dcterms:modified xsi:type="dcterms:W3CDTF">2023-04-03T03:54:30Z</dcterms:modified>
</cp:coreProperties>
</file>